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5" r:id="rId7"/>
    <p:sldId id="262" r:id="rId8"/>
    <p:sldId id="266" r:id="rId9"/>
    <p:sldId id="263" r:id="rId10"/>
    <p:sldId id="271" r:id="rId11"/>
    <p:sldId id="267" r:id="rId12"/>
    <p:sldId id="268" r:id="rId13"/>
    <p:sldId id="264"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hu-HU" smtClean="0"/>
              <a:t>Mintacím szerkesztése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a:xfrm>
            <a:off x="1921934" y="5054602"/>
            <a:ext cx="4064860" cy="279400"/>
          </a:xfrm>
        </p:spPr>
        <p:txBody>
          <a:bodyPr/>
          <a:lstStyle/>
          <a:p>
            <a:endParaRPr lang="hu-HU"/>
          </a:p>
        </p:txBody>
      </p:sp>
      <p:sp>
        <p:nvSpPr>
          <p:cNvPr id="6" name="Slide Number Placeholder 5"/>
          <p:cNvSpPr>
            <a:spLocks noGrp="1"/>
          </p:cNvSpPr>
          <p:nvPr>
            <p:ph type="sldNum" sz="quarter" idx="12"/>
          </p:nvPr>
        </p:nvSpPr>
        <p:spPr>
          <a:xfrm>
            <a:off x="6817317" y="5054602"/>
            <a:ext cx="413483" cy="279400"/>
          </a:xfrm>
        </p:spPr>
        <p:txBody>
          <a:bodyPr/>
          <a:lstStyle/>
          <a:p>
            <a:fld id="{E283CCA2-9B82-400B-8022-0D719CF4571C}" type="slidenum">
              <a:rPr lang="hu-HU" smtClean="0"/>
              <a:pPr/>
              <a:t>‹#›</a:t>
            </a:fld>
            <a:endParaRPr lang="hu-H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46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283CCA2-9B82-400B-8022-0D719CF4571C}" type="slidenum">
              <a:rPr lang="hu-HU" smtClean="0"/>
              <a:pPr/>
              <a:t>‹#›</a:t>
            </a:fld>
            <a:endParaRPr lang="hu-HU"/>
          </a:p>
        </p:txBody>
      </p:sp>
    </p:spTree>
    <p:extLst>
      <p:ext uri="{BB962C8B-B14F-4D97-AF65-F5344CB8AC3E}">
        <p14:creationId xmlns:p14="http://schemas.microsoft.com/office/powerpoint/2010/main" val="210625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6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36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hu-HU" smtClean="0"/>
              <a:t>Mintacím szerkesztése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spTree>
    <p:extLst>
      <p:ext uri="{BB962C8B-B14F-4D97-AF65-F5344CB8AC3E}">
        <p14:creationId xmlns:p14="http://schemas.microsoft.com/office/powerpoint/2010/main" val="2694391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hu-HU" smtClean="0"/>
              <a:t>Mintacím szerkesztése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080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hu-HU" smtClean="0"/>
              <a:t>Mintacím szerkesztése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91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47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85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spTree>
    <p:extLst>
      <p:ext uri="{BB962C8B-B14F-4D97-AF65-F5344CB8AC3E}">
        <p14:creationId xmlns:p14="http://schemas.microsoft.com/office/powerpoint/2010/main" val="108533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E283CCA2-9B82-400B-8022-0D719CF4571C}" type="slidenum">
              <a:rPr lang="hu-HU" smtClean="0"/>
              <a:pPr/>
              <a:t>‹#›</a:t>
            </a:fld>
            <a:endParaRPr lang="hu-H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49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283CCA2-9B82-400B-8022-0D719CF4571C}" type="slidenum">
              <a:rPr lang="hu-HU" smtClean="0"/>
              <a:pPr/>
              <a:t>‹#›</a:t>
            </a:fld>
            <a:endParaRPr lang="hu-HU"/>
          </a:p>
        </p:txBody>
      </p:sp>
    </p:spTree>
    <p:extLst>
      <p:ext uri="{BB962C8B-B14F-4D97-AF65-F5344CB8AC3E}">
        <p14:creationId xmlns:p14="http://schemas.microsoft.com/office/powerpoint/2010/main" val="136780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E283CCA2-9B82-400B-8022-0D719CF4571C}" type="slidenum">
              <a:rPr lang="hu-HU" smtClean="0"/>
              <a:pPr/>
              <a:t>‹#›</a:t>
            </a:fld>
            <a:endParaRPr lang="hu-H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92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E283CCA2-9B82-400B-8022-0D719CF4571C}" type="slidenum">
              <a:rPr lang="hu-HU" smtClean="0"/>
              <a:pPr/>
              <a:t>‹#›</a:t>
            </a:fld>
            <a:endParaRPr lang="hu-H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95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E283CCA2-9B82-400B-8022-0D719CF4571C}" type="slidenum">
              <a:rPr lang="hu-HU" smtClean="0"/>
              <a:pPr/>
              <a:t>‹#›</a:t>
            </a:fld>
            <a:endParaRPr lang="hu-HU"/>
          </a:p>
        </p:txBody>
      </p:sp>
    </p:spTree>
    <p:extLst>
      <p:ext uri="{BB962C8B-B14F-4D97-AF65-F5344CB8AC3E}">
        <p14:creationId xmlns:p14="http://schemas.microsoft.com/office/powerpoint/2010/main" val="420779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283CCA2-9B82-400B-8022-0D719CF4571C}" type="slidenum">
              <a:rPr lang="hu-HU" smtClean="0"/>
              <a:pPr/>
              <a:t>‹#›</a:t>
            </a:fld>
            <a:endParaRPr lang="hu-H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55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hu-HU" smtClean="0"/>
              <a:t>Mintacím szerkesztése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5C80840A-11DB-41D7-9005-EA0322D17A25}" type="datetimeFigureOut">
              <a:rPr lang="hu-HU" smtClean="0"/>
              <a:pPr/>
              <a:t>2021.05.06.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E283CCA2-9B82-400B-8022-0D719CF4571C}" type="slidenum">
              <a:rPr lang="hu-HU" smtClean="0"/>
              <a:pPr/>
              <a:t>‹#›</a:t>
            </a:fld>
            <a:endParaRPr lang="hu-HU"/>
          </a:p>
        </p:txBody>
      </p:sp>
    </p:spTree>
    <p:extLst>
      <p:ext uri="{BB962C8B-B14F-4D97-AF65-F5344CB8AC3E}">
        <p14:creationId xmlns:p14="http://schemas.microsoft.com/office/powerpoint/2010/main" val="82279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80840A-11DB-41D7-9005-EA0322D17A25}" type="datetimeFigureOut">
              <a:rPr lang="hu-HU" smtClean="0"/>
              <a:pPr/>
              <a:t>2021.05.06.</a:t>
            </a:fld>
            <a:endParaRPr lang="hu-H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u-H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83CCA2-9B82-400B-8022-0D719CF4571C}" type="slidenum">
              <a:rPr lang="hu-HU" smtClean="0"/>
              <a:pPr/>
              <a:t>‹#›</a:t>
            </a:fld>
            <a:endParaRPr lang="hu-HU"/>
          </a:p>
        </p:txBody>
      </p:sp>
    </p:spTree>
    <p:extLst>
      <p:ext uri="{BB962C8B-B14F-4D97-AF65-F5344CB8AC3E}">
        <p14:creationId xmlns:p14="http://schemas.microsoft.com/office/powerpoint/2010/main" val="17216075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facebook.com/47HHE/photos/a.2722206998056186/2722207111389508"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47HHE/photos/ms.c.eJw1yMENACAIA8CNDK0U6v6LGaPe89gkUSVMW8rBG06HxMCLxjqBqh~_T2YQZG8svDXk~-.bps.a.2722216601388559/2722216848055201/" TargetMode="External"/><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7715"/>
            <a:ext cx="9144000" cy="3050285"/>
          </a:xfrm>
          <a:prstGeom prst="rect">
            <a:avLst/>
          </a:prstGeom>
        </p:spPr>
      </p:pic>
      <p:sp>
        <p:nvSpPr>
          <p:cNvPr id="2" name="Cím 1"/>
          <p:cNvSpPr>
            <a:spLocks noGrp="1"/>
          </p:cNvSpPr>
          <p:nvPr>
            <p:ph type="ctrTitle"/>
          </p:nvPr>
        </p:nvSpPr>
        <p:spPr>
          <a:xfrm>
            <a:off x="684684" y="1700808"/>
            <a:ext cx="7774632" cy="3312368"/>
          </a:xfrm>
        </p:spPr>
        <p:txBody>
          <a:bodyPr>
            <a:normAutofit fontScale="90000"/>
          </a:bodyPr>
          <a:lstStyle/>
          <a:p>
            <a:r>
              <a:rPr lang="hu-HU" b="1" dirty="0" smtClean="0">
                <a:solidFill>
                  <a:schemeClr val="accent3">
                    <a:lumMod val="75000"/>
                  </a:schemeClr>
                </a:solidFill>
                <a:latin typeface="Bradley Hand ITC" pitchFamily="66" charset="0"/>
              </a:rPr>
              <a:t/>
            </a:r>
            <a:br>
              <a:rPr lang="hu-HU" b="1" dirty="0" smtClean="0">
                <a:solidFill>
                  <a:schemeClr val="accent3">
                    <a:lumMod val="75000"/>
                  </a:schemeClr>
                </a:solidFill>
                <a:latin typeface="Bradley Hand ITC" pitchFamily="66" charset="0"/>
              </a:rPr>
            </a:br>
            <a:r>
              <a:rPr lang="hu-HU" b="1" dirty="0" smtClean="0">
                <a:solidFill>
                  <a:schemeClr val="accent3">
                    <a:lumMod val="75000"/>
                  </a:schemeClr>
                </a:solidFill>
                <a:latin typeface="Bradley Hand ITC" pitchFamily="66" charset="0"/>
              </a:rPr>
              <a:t/>
            </a:r>
            <a:br>
              <a:rPr lang="hu-HU" b="1" dirty="0" smtClean="0">
                <a:solidFill>
                  <a:schemeClr val="accent3">
                    <a:lumMod val="75000"/>
                  </a:schemeClr>
                </a:solidFill>
                <a:latin typeface="Bradley Hand ITC" pitchFamily="66" charset="0"/>
              </a:rPr>
            </a:br>
            <a:r>
              <a:rPr lang="hu-HU" b="1" dirty="0">
                <a:solidFill>
                  <a:schemeClr val="accent3">
                    <a:lumMod val="75000"/>
                  </a:schemeClr>
                </a:solidFill>
                <a:latin typeface="Bradley Hand ITC" pitchFamily="66" charset="0"/>
              </a:rPr>
              <a:t/>
            </a:r>
            <a:br>
              <a:rPr lang="hu-HU" b="1" dirty="0">
                <a:solidFill>
                  <a:schemeClr val="accent3">
                    <a:lumMod val="75000"/>
                  </a:schemeClr>
                </a:solidFill>
                <a:latin typeface="Bradley Hand ITC" pitchFamily="66" charset="0"/>
              </a:rPr>
            </a:br>
            <a:r>
              <a:rPr lang="hu-HU" sz="2200" b="1" dirty="0" smtClean="0">
                <a:solidFill>
                  <a:schemeClr val="accent3">
                    <a:lumMod val="75000"/>
                  </a:schemeClr>
                </a:solidFill>
                <a:latin typeface="Bradley Hand ITC" pitchFamily="66" charset="0"/>
              </a:rPr>
              <a:t/>
            </a:r>
            <a:br>
              <a:rPr lang="hu-HU" sz="2200" b="1" dirty="0" smtClean="0">
                <a:solidFill>
                  <a:schemeClr val="accent3">
                    <a:lumMod val="75000"/>
                  </a:schemeClr>
                </a:solidFill>
                <a:latin typeface="Bradley Hand ITC" pitchFamily="66" charset="0"/>
              </a:rPr>
            </a:br>
            <a:r>
              <a:rPr lang="hu-HU" sz="2200" b="1" dirty="0">
                <a:solidFill>
                  <a:schemeClr val="accent3">
                    <a:lumMod val="75000"/>
                  </a:schemeClr>
                </a:solidFill>
                <a:latin typeface="Bradley Hand ITC" pitchFamily="66" charset="0"/>
              </a:rPr>
              <a:t>A Közösségek hete alkalmából </a:t>
            </a:r>
            <a:br>
              <a:rPr lang="hu-HU" sz="2200" b="1" dirty="0">
                <a:solidFill>
                  <a:schemeClr val="accent3">
                    <a:lumMod val="75000"/>
                  </a:schemeClr>
                </a:solidFill>
                <a:latin typeface="Bradley Hand ITC" pitchFamily="66" charset="0"/>
              </a:rPr>
            </a:br>
            <a:r>
              <a:rPr lang="hu-HU" sz="2200" b="1" dirty="0">
                <a:solidFill>
                  <a:schemeClr val="accent3">
                    <a:lumMod val="75000"/>
                  </a:schemeClr>
                </a:solidFill>
                <a:latin typeface="Bradley Hand ITC" pitchFamily="66" charset="0"/>
              </a:rPr>
              <a:t>a Zalai 47. Honvédzászlóalj Hagyomány</a:t>
            </a:r>
            <a:r>
              <a:rPr lang="hu-HU" sz="2200" dirty="0">
                <a:solidFill>
                  <a:schemeClr val="accent3">
                    <a:lumMod val="75000"/>
                  </a:schemeClr>
                </a:solidFill>
                <a:latin typeface="Bradley Hand ITC" pitchFamily="66" charset="0"/>
              </a:rPr>
              <a:t>ő</a:t>
            </a:r>
            <a:r>
              <a:rPr lang="hu-HU" sz="2200" b="1" dirty="0">
                <a:solidFill>
                  <a:schemeClr val="accent3">
                    <a:lumMod val="75000"/>
                  </a:schemeClr>
                </a:solidFill>
                <a:latin typeface="Bradley Hand ITC" pitchFamily="66" charset="0"/>
              </a:rPr>
              <a:t>rz</a:t>
            </a:r>
            <a:r>
              <a:rPr lang="hu-HU" sz="2200" dirty="0">
                <a:solidFill>
                  <a:schemeClr val="accent3">
                    <a:lumMod val="75000"/>
                  </a:schemeClr>
                </a:solidFill>
                <a:latin typeface="Bradley Hand ITC" pitchFamily="66" charset="0"/>
              </a:rPr>
              <a:t>ő</a:t>
            </a:r>
            <a:r>
              <a:rPr lang="hu-HU" sz="2200" b="1" dirty="0">
                <a:solidFill>
                  <a:schemeClr val="accent3">
                    <a:lumMod val="75000"/>
                  </a:schemeClr>
                </a:solidFill>
                <a:latin typeface="Bradley Hand ITC" pitchFamily="66" charset="0"/>
              </a:rPr>
              <a:t> Egyesület </a:t>
            </a:r>
            <a:br>
              <a:rPr lang="hu-HU" sz="2200" b="1" dirty="0">
                <a:solidFill>
                  <a:schemeClr val="accent3">
                    <a:lumMod val="75000"/>
                  </a:schemeClr>
                </a:solidFill>
                <a:latin typeface="Bradley Hand ITC" pitchFamily="66" charset="0"/>
              </a:rPr>
            </a:br>
            <a:r>
              <a:rPr lang="hu-HU" sz="2200" b="1" dirty="0">
                <a:solidFill>
                  <a:schemeClr val="accent3">
                    <a:lumMod val="75000"/>
                  </a:schemeClr>
                </a:solidFill>
                <a:latin typeface="Bradley Hand ITC" pitchFamily="66" charset="0"/>
              </a:rPr>
              <a:t> bemutatása </a:t>
            </a:r>
            <a:br>
              <a:rPr lang="hu-HU" sz="2200" b="1" dirty="0">
                <a:solidFill>
                  <a:schemeClr val="accent3">
                    <a:lumMod val="75000"/>
                  </a:schemeClr>
                </a:solidFill>
                <a:latin typeface="Bradley Hand ITC" pitchFamily="66" charset="0"/>
              </a:rPr>
            </a:br>
            <a:r>
              <a:rPr lang="hu-HU" sz="2200" b="1" dirty="0">
                <a:solidFill>
                  <a:schemeClr val="accent3">
                    <a:lumMod val="75000"/>
                  </a:schemeClr>
                </a:solidFill>
                <a:latin typeface="Bradley Hand ITC" pitchFamily="66" charset="0"/>
              </a:rPr>
              <a:t>a tagok személyes gondolatai alapján  </a:t>
            </a:r>
            <a:br>
              <a:rPr lang="hu-HU" sz="2200" b="1" dirty="0">
                <a:solidFill>
                  <a:schemeClr val="accent3">
                    <a:lumMod val="75000"/>
                  </a:schemeClr>
                </a:solidFill>
                <a:latin typeface="Bradley Hand ITC" pitchFamily="66" charset="0"/>
              </a:rPr>
            </a:br>
            <a:r>
              <a:rPr lang="hu-HU" sz="2200" b="1" dirty="0">
                <a:solidFill>
                  <a:schemeClr val="accent3">
                    <a:lumMod val="75000"/>
                  </a:schemeClr>
                </a:solidFill>
                <a:latin typeface="Bradley Hand ITC" pitchFamily="66" charset="0"/>
              </a:rPr>
              <a:t/>
            </a:r>
            <a:br>
              <a:rPr lang="hu-HU" sz="2200" b="1" dirty="0">
                <a:solidFill>
                  <a:schemeClr val="accent3">
                    <a:lumMod val="75000"/>
                  </a:schemeClr>
                </a:solidFill>
                <a:latin typeface="Bradley Hand ITC" pitchFamily="66" charset="0"/>
              </a:rPr>
            </a:br>
            <a:r>
              <a:rPr lang="hu-HU" dirty="0">
                <a:solidFill>
                  <a:srgbClr val="C00000"/>
                </a:solidFill>
                <a:latin typeface="Edwardian Script ITC" pitchFamily="66" charset="0"/>
              </a:rPr>
              <a:t/>
            </a:r>
            <a:br>
              <a:rPr lang="hu-HU" dirty="0">
                <a:solidFill>
                  <a:srgbClr val="C00000"/>
                </a:solidFill>
                <a:latin typeface="Edwardian Script ITC" pitchFamily="66" charset="0"/>
              </a:rPr>
            </a:br>
            <a:endParaRPr lang="hu-HU" b="1" dirty="0">
              <a:latin typeface="Bradley Hand ITC" pitchFamily="66" charset="0"/>
            </a:endParaRPr>
          </a:p>
        </p:txBody>
      </p:sp>
      <p:sp>
        <p:nvSpPr>
          <p:cNvPr id="3" name="Alcím 2"/>
          <p:cNvSpPr>
            <a:spLocks noGrp="1"/>
          </p:cNvSpPr>
          <p:nvPr>
            <p:ph type="subTitle" idx="1"/>
          </p:nvPr>
        </p:nvSpPr>
        <p:spPr>
          <a:xfrm>
            <a:off x="1371600" y="5157192"/>
            <a:ext cx="6400800" cy="1700808"/>
          </a:xfrm>
        </p:spPr>
        <p:txBody>
          <a:bodyPr>
            <a:normAutofit fontScale="40000" lnSpcReduction="20000"/>
          </a:bodyPr>
          <a:lstStyle/>
          <a:p>
            <a:endParaRPr lang="hu-HU" sz="6000" dirty="0" smtClean="0">
              <a:solidFill>
                <a:srgbClr val="C00000"/>
              </a:solidFill>
              <a:latin typeface="Edwardian Script ITC" pitchFamily="66" charset="0"/>
            </a:endParaRPr>
          </a:p>
          <a:p>
            <a:r>
              <a:rPr lang="hu-HU" sz="11000" b="1" dirty="0" smtClean="0">
                <a:solidFill>
                  <a:srgbClr val="C00000"/>
                </a:solidFill>
                <a:latin typeface="Edwardian Script ITC" pitchFamily="66" charset="0"/>
              </a:rPr>
              <a:t>„</a:t>
            </a:r>
            <a:r>
              <a:rPr lang="hu-HU" sz="11000" b="1" dirty="0">
                <a:solidFill>
                  <a:srgbClr val="C00000"/>
                </a:solidFill>
                <a:latin typeface="Edwardian Script ITC" pitchFamily="66" charset="0"/>
              </a:rPr>
              <a:t>Egy szívvel egy lélekkel”</a:t>
            </a:r>
            <a:br>
              <a:rPr lang="hu-HU" sz="11000" b="1" dirty="0">
                <a:solidFill>
                  <a:srgbClr val="C00000"/>
                </a:solidFill>
                <a:latin typeface="Edwardian Script ITC" pitchFamily="66" charset="0"/>
              </a:rPr>
            </a:br>
            <a:endParaRPr lang="hu-HU" sz="11000" b="1" dirty="0">
              <a:solidFill>
                <a:srgbClr val="C00000"/>
              </a:solidFill>
              <a:latin typeface="Edwardian Script ITC" pitchFamily="66" charset="0"/>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108394"/>
            <a:ext cx="720081" cy="720081"/>
          </a:xfrm>
          <a:prstGeom prst="rect">
            <a:avLst/>
          </a:prstGeo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40" y="123155"/>
            <a:ext cx="788062" cy="713557"/>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9821" y="79319"/>
            <a:ext cx="1584176" cy="10561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2800" b="1" dirty="0" err="1" smtClean="0">
                <a:solidFill>
                  <a:schemeClr val="accent3">
                    <a:lumMod val="75000"/>
                  </a:schemeClr>
                </a:solidFill>
                <a:latin typeface="Gabriola" pitchFamily="82" charset="0"/>
              </a:rPr>
              <a:t>Kalmár</a:t>
            </a:r>
            <a:r>
              <a:rPr lang="en-US" sz="2800" b="1" dirty="0" smtClean="0">
                <a:solidFill>
                  <a:schemeClr val="accent3">
                    <a:lumMod val="75000"/>
                  </a:schemeClr>
                </a:solidFill>
              </a:rPr>
              <a:t> </a:t>
            </a:r>
            <a:r>
              <a:rPr lang="en-US" sz="2800" b="1" dirty="0" err="1" smtClean="0">
                <a:solidFill>
                  <a:schemeClr val="accent3">
                    <a:lumMod val="75000"/>
                  </a:schemeClr>
                </a:solidFill>
                <a:latin typeface="Gabriola" pitchFamily="82" charset="0"/>
              </a:rPr>
              <a:t>Zoltán</a:t>
            </a:r>
            <a:r>
              <a:rPr lang="en-US" sz="2800" b="1" dirty="0" smtClean="0">
                <a:solidFill>
                  <a:schemeClr val="accent3">
                    <a:lumMod val="75000"/>
                  </a:schemeClr>
                </a:solidFill>
              </a:rPr>
              <a:t> </a:t>
            </a:r>
            <a:br>
              <a:rPr lang="en-US" sz="2800" b="1" dirty="0" smtClean="0">
                <a:solidFill>
                  <a:schemeClr val="accent3">
                    <a:lumMod val="75000"/>
                  </a:schemeClr>
                </a:solidFill>
              </a:rPr>
            </a:br>
            <a:endParaRPr lang="hu-HU" sz="2800" b="1" dirty="0">
              <a:solidFill>
                <a:schemeClr val="accent3">
                  <a:lumMod val="75000"/>
                </a:schemeClr>
              </a:solidFill>
            </a:endParaRPr>
          </a:p>
        </p:txBody>
      </p:sp>
      <p:pic>
        <p:nvPicPr>
          <p:cNvPr id="5" name="Tartalom helye 4" descr="101837752_2719532044990348_2140779178281140224_n(1).jpg"/>
          <p:cNvPicPr>
            <a:picLocks noGrp="1" noChangeAspect="1"/>
          </p:cNvPicPr>
          <p:nvPr>
            <p:ph idx="1"/>
          </p:nvPr>
        </p:nvPicPr>
        <p:blipFill>
          <a:blip r:embed="rId2" cstate="print"/>
          <a:stretch>
            <a:fillRect/>
          </a:stretch>
        </p:blipFill>
        <p:spPr>
          <a:xfrm>
            <a:off x="4286248" y="3643314"/>
            <a:ext cx="3856037" cy="2570064"/>
          </a:xfrm>
        </p:spPr>
      </p:pic>
      <p:sp>
        <p:nvSpPr>
          <p:cNvPr id="4" name="Szöveg helye 3"/>
          <p:cNvSpPr>
            <a:spLocks noGrp="1"/>
          </p:cNvSpPr>
          <p:nvPr>
            <p:ph type="body" sz="half" idx="2"/>
          </p:nvPr>
        </p:nvSpPr>
        <p:spPr>
          <a:xfrm>
            <a:off x="571472" y="3000372"/>
            <a:ext cx="3142191" cy="3357586"/>
          </a:xfrm>
        </p:spPr>
        <p:txBody>
          <a:bodyPr>
            <a:normAutofit fontScale="77500" lnSpcReduction="20000"/>
          </a:bodyPr>
          <a:lstStyle/>
          <a:p>
            <a:pPr algn="just">
              <a:lnSpc>
                <a:spcPct val="120000"/>
              </a:lnSpc>
            </a:pPr>
            <a:r>
              <a:rPr lang="hu-HU" sz="1800" dirty="0" smtClean="0">
                <a:latin typeface="Gabriola" pitchFamily="82" charset="0"/>
              </a:rPr>
              <a:t>Az 1848/49-es szabadságharc hősei hazánk szabadságáért küzdöttek. Számomra ez nagyon fontos, és úgy érzem, hogy az emlékük ápolása hazafias kötelességünk. Úgy vélem, hogy ebben az egyesületben különböző hátterű emberek egy cél érdekében fogtak össze, s ez a hagyományőrzésen keresztül eleink hőstetteinek a megelevenítése, s ez bizonyos értelemben szabaddá tesz mindnyájunkat.</a:t>
            </a:r>
          </a:p>
          <a:p>
            <a:pPr algn="l">
              <a:lnSpc>
                <a:spcPct val="120000"/>
              </a:lnSpc>
            </a:pPr>
            <a:r>
              <a:rPr lang="en-US" sz="1800" dirty="0" smtClean="0">
                <a:latin typeface="Gabriola" pitchFamily="82" charset="0"/>
              </a:rPr>
              <a:t>                                   </a:t>
            </a:r>
            <a:r>
              <a:rPr lang="hu-HU" sz="1800" dirty="0" smtClean="0">
                <a:latin typeface="Gabriola" pitchFamily="82" charset="0"/>
              </a:rPr>
              <a:t>Kalmár Zoltán</a:t>
            </a:r>
            <a:r>
              <a:rPr lang="en-US" sz="1800" dirty="0" smtClean="0">
                <a:latin typeface="Gabriola" pitchFamily="82" charset="0"/>
              </a:rPr>
              <a:t> </a:t>
            </a:r>
            <a:r>
              <a:rPr lang="en-US" sz="1800" dirty="0" err="1" smtClean="0">
                <a:latin typeface="Gabriola" pitchFamily="82" charset="0"/>
              </a:rPr>
              <a:t>hö</a:t>
            </a:r>
            <a:r>
              <a:rPr lang="en-US" sz="1800" dirty="0" smtClean="0">
                <a:latin typeface="Gabriola" pitchFamily="82" charset="0"/>
              </a:rPr>
              <a:t>. </a:t>
            </a:r>
            <a:r>
              <a:rPr lang="en-US" sz="1800" dirty="0" err="1" smtClean="0">
                <a:latin typeface="Gabriola" pitchFamily="82" charset="0"/>
              </a:rPr>
              <a:t>honvéd</a:t>
            </a:r>
            <a:endParaRPr lang="en-US" sz="1800" dirty="0" smtClean="0">
              <a:latin typeface="Gabriola" pitchFamily="82" charset="0"/>
            </a:endParaRPr>
          </a:p>
          <a:p>
            <a:endParaRPr lang="hu-HU" sz="1400" dirty="0" smtClean="0">
              <a:latin typeface="Gabriola" pitchFamily="82" charset="0"/>
            </a:endParaRPr>
          </a:p>
          <a:p>
            <a:pPr algn="l"/>
            <a:endParaRPr lang="en-US" dirty="0" smtClean="0"/>
          </a:p>
          <a:p>
            <a:pPr algn="just"/>
            <a:r>
              <a:rPr lang="en-US" sz="1500" dirty="0" smtClean="0">
                <a:latin typeface="Gabriola" pitchFamily="82" charset="0"/>
              </a:rPr>
              <a:t>   	 </a:t>
            </a:r>
            <a:r>
              <a:rPr lang="en-US" sz="1500" dirty="0" err="1" smtClean="0">
                <a:latin typeface="Gabriola" pitchFamily="82" charset="0"/>
              </a:rPr>
              <a:t>Fotók</a:t>
            </a:r>
            <a:r>
              <a:rPr lang="en-US" sz="1500" dirty="0" smtClean="0">
                <a:latin typeface="Gabriola" pitchFamily="82" charset="0"/>
              </a:rPr>
              <a:t>:  </a:t>
            </a:r>
            <a:r>
              <a:rPr lang="en-US" sz="1500" dirty="0" err="1" smtClean="0">
                <a:latin typeface="Gabriola" pitchFamily="82" charset="0"/>
              </a:rPr>
              <a:t>Fenti</a:t>
            </a:r>
            <a:r>
              <a:rPr lang="en-US" sz="1500" dirty="0" smtClean="0">
                <a:latin typeface="Gabriola" pitchFamily="82" charset="0"/>
              </a:rPr>
              <a:t> </a:t>
            </a:r>
            <a:r>
              <a:rPr lang="en-US" sz="1500" dirty="0" err="1" smtClean="0">
                <a:latin typeface="Gabriola" pitchFamily="82" charset="0"/>
              </a:rPr>
              <a:t>kép</a:t>
            </a:r>
            <a:r>
              <a:rPr lang="en-US" sz="1500" dirty="0" smtClean="0">
                <a:latin typeface="Gabriola" pitchFamily="82" charset="0"/>
              </a:rPr>
              <a:t> </a:t>
            </a:r>
            <a:r>
              <a:rPr lang="hu-HU" sz="1500" dirty="0" smtClean="0">
                <a:latin typeface="Gabriola" pitchFamily="82" charset="0"/>
              </a:rPr>
              <a:t>Díszsortűz Csillag Lászlónak a 47. </a:t>
            </a:r>
            <a:r>
              <a:rPr lang="en-US" sz="1500" dirty="0" smtClean="0">
                <a:latin typeface="Gabriola" pitchFamily="82" charset="0"/>
              </a:rPr>
              <a:t>	</a:t>
            </a:r>
            <a:r>
              <a:rPr lang="hu-HU" sz="1500" dirty="0" smtClean="0">
                <a:latin typeface="Gabriola" pitchFamily="82" charset="0"/>
              </a:rPr>
              <a:t>honvédzászlóalj </a:t>
            </a:r>
            <a:r>
              <a:rPr lang="en-US" sz="1500" dirty="0" smtClean="0">
                <a:latin typeface="Gabriola" pitchFamily="82" charset="0"/>
              </a:rPr>
              <a:t> </a:t>
            </a:r>
            <a:r>
              <a:rPr lang="hu-HU" sz="1500" dirty="0" smtClean="0">
                <a:latin typeface="Gabriola" pitchFamily="82" charset="0"/>
              </a:rPr>
              <a:t>századosának szobránál, 2020</a:t>
            </a:r>
            <a:r>
              <a:rPr lang="en-US" sz="1500" dirty="0" smtClean="0">
                <a:latin typeface="Gabriola" pitchFamily="82" charset="0"/>
              </a:rPr>
              <a:t>, </a:t>
            </a:r>
            <a:r>
              <a:rPr lang="en-US" sz="1500" dirty="0" err="1" smtClean="0">
                <a:latin typeface="Gabriola" pitchFamily="82" charset="0"/>
              </a:rPr>
              <a:t>alsó</a:t>
            </a:r>
            <a:r>
              <a:rPr lang="en-US" sz="1500" dirty="0" smtClean="0">
                <a:latin typeface="Gabriola" pitchFamily="82" charset="0"/>
              </a:rPr>
              <a:t> 	</a:t>
            </a:r>
            <a:r>
              <a:rPr lang="en-US" sz="1500" dirty="0" err="1" smtClean="0">
                <a:latin typeface="Gabriola" pitchFamily="82" charset="0"/>
              </a:rPr>
              <a:t>kép</a:t>
            </a:r>
            <a:r>
              <a:rPr lang="en-US" sz="1500" dirty="0" smtClean="0">
                <a:latin typeface="Gabriola" pitchFamily="82" charset="0"/>
              </a:rPr>
              <a:t> </a:t>
            </a:r>
            <a:r>
              <a:rPr lang="en-US" sz="1500" dirty="0" err="1" smtClean="0">
                <a:latin typeface="Gabriola" pitchFamily="82" charset="0"/>
              </a:rPr>
              <a:t>tisztelgés</a:t>
            </a:r>
            <a:r>
              <a:rPr lang="en-US" sz="1500" dirty="0" smtClean="0">
                <a:latin typeface="Gabriola" pitchFamily="82" charset="0"/>
              </a:rPr>
              <a:t> </a:t>
            </a:r>
            <a:r>
              <a:rPr lang="en-US" sz="1500" dirty="0" err="1" smtClean="0">
                <a:latin typeface="Gabriola" pitchFamily="82" charset="0"/>
              </a:rPr>
              <a:t>Pusztaszentlászlón</a:t>
            </a:r>
            <a:r>
              <a:rPr lang="en-US" sz="1500" dirty="0" smtClean="0">
                <a:latin typeface="Gabriola" pitchFamily="82" charset="0"/>
              </a:rPr>
              <a:t>. </a:t>
            </a:r>
            <a:endParaRPr lang="hu-HU" sz="1500" dirty="0">
              <a:latin typeface="Gabriola" pitchFamily="82" charset="0"/>
            </a:endParaRPr>
          </a:p>
        </p:txBody>
      </p:sp>
      <p:pic>
        <p:nvPicPr>
          <p:cNvPr id="7" name="Kép 6" descr="99394204_2712831915660361_3785244816443441152_n.jpg"/>
          <p:cNvPicPr>
            <a:picLocks noChangeAspect="1"/>
          </p:cNvPicPr>
          <p:nvPr/>
        </p:nvPicPr>
        <p:blipFill>
          <a:blip r:embed="rId3"/>
          <a:stretch>
            <a:fillRect/>
          </a:stretch>
        </p:blipFill>
        <p:spPr>
          <a:xfrm>
            <a:off x="3929058" y="1142984"/>
            <a:ext cx="4429156" cy="20479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176865" y="692696"/>
            <a:ext cx="2536798" cy="1656184"/>
          </a:xfrm>
        </p:spPr>
        <p:txBody>
          <a:bodyPr>
            <a:normAutofit fontScale="90000"/>
          </a:bodyPr>
          <a:lstStyle/>
          <a:p>
            <a:r>
              <a:rPr lang="hu-HU" sz="2800" b="1" dirty="0" smtClean="0">
                <a:latin typeface="Gabriola" panose="04040605051002020D02" pitchFamily="82" charset="0"/>
              </a:rPr>
              <a:t/>
            </a:r>
            <a:br>
              <a:rPr lang="hu-HU" sz="2800" b="1" dirty="0" smtClean="0">
                <a:latin typeface="Gabriola" panose="04040605051002020D02" pitchFamily="82" charset="0"/>
              </a:rPr>
            </a:br>
            <a:r>
              <a:rPr lang="hu-HU" sz="2800" b="1" dirty="0" smtClean="0">
                <a:latin typeface="Gabriola" panose="04040605051002020D02" pitchFamily="82" charset="0"/>
              </a:rPr>
              <a:t/>
            </a:r>
            <a:br>
              <a:rPr lang="hu-HU" sz="2800" b="1" dirty="0" smtClean="0">
                <a:latin typeface="Gabriola" panose="04040605051002020D02" pitchFamily="82" charset="0"/>
              </a:rPr>
            </a:br>
            <a:r>
              <a:rPr lang="hu-HU" sz="2800" b="1" dirty="0">
                <a:latin typeface="Gabriola" panose="04040605051002020D02" pitchFamily="82" charset="0"/>
              </a:rPr>
              <a:t/>
            </a:r>
            <a:br>
              <a:rPr lang="hu-HU" sz="2800" b="1" dirty="0">
                <a:latin typeface="Gabriola" panose="04040605051002020D02" pitchFamily="82" charset="0"/>
              </a:rPr>
            </a:br>
            <a:r>
              <a:rPr lang="hu-HU" sz="3100" b="1" dirty="0" smtClean="0">
                <a:solidFill>
                  <a:schemeClr val="accent3">
                    <a:lumMod val="75000"/>
                  </a:schemeClr>
                </a:solidFill>
                <a:latin typeface="Gabriola" panose="04040605051002020D02" pitchFamily="82" charset="0"/>
              </a:rPr>
              <a:t>Németh Róbert </a:t>
            </a:r>
            <a:br>
              <a:rPr lang="hu-HU" sz="3100" b="1" dirty="0" smtClean="0">
                <a:solidFill>
                  <a:schemeClr val="accent3">
                    <a:lumMod val="75000"/>
                  </a:schemeClr>
                </a:solidFill>
                <a:latin typeface="Gabriola" panose="04040605051002020D02" pitchFamily="82" charset="0"/>
              </a:rPr>
            </a:br>
            <a:endParaRPr lang="hu-HU" sz="3100" b="1" dirty="0">
              <a:solidFill>
                <a:schemeClr val="accent3">
                  <a:lumMod val="75000"/>
                </a:schemeClr>
              </a:solidFill>
              <a:latin typeface="Gabriola" panose="04040605051002020D02" pitchFamily="82" charset="0"/>
            </a:endParaRPr>
          </a:p>
        </p:txBody>
      </p:sp>
      <p:pic>
        <p:nvPicPr>
          <p:cNvPr id="8" name="Tartalom helye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67944" y="3789040"/>
            <a:ext cx="4032448" cy="2570690"/>
          </a:xfrm>
        </p:spPr>
      </p:pic>
      <p:sp>
        <p:nvSpPr>
          <p:cNvPr id="4" name="Szöveg helye 3"/>
          <p:cNvSpPr>
            <a:spLocks noGrp="1"/>
          </p:cNvSpPr>
          <p:nvPr>
            <p:ph type="body" sz="half" idx="2"/>
          </p:nvPr>
        </p:nvSpPr>
        <p:spPr>
          <a:xfrm>
            <a:off x="539552" y="2924944"/>
            <a:ext cx="3384376" cy="3240361"/>
          </a:xfrm>
        </p:spPr>
        <p:txBody>
          <a:bodyPr>
            <a:normAutofit fontScale="85000" lnSpcReduction="20000"/>
          </a:bodyPr>
          <a:lstStyle/>
          <a:p>
            <a:pPr algn="just"/>
            <a:r>
              <a:rPr lang="hu-HU" sz="1750" dirty="0">
                <a:latin typeface="Gabriola" panose="04040605051002020D02" pitchFamily="82" charset="0"/>
              </a:rPr>
              <a:t>Sümegi László hívta fel anno a figyelmemet erre az hagyományőrző csapatra, amelyet tisztességes, hazafias értékrenddel bíró magyar férfiak alkotnak. Igaza volt. A csapat gyorsan összekovácsolódott, barátságok születtek. Nemcsak a „hivatalos” megmozdulásokon találkozunk, de családi-bajtársi segítséget is örömmel nyújtunk egymásnak favágások, gyümölcsfa telepítés, egyéb privát megmozdulások alkalmával. Nekem eleink iránti tisztelet és a jelenkori barátság miatt fontos a Zalai 47-es</a:t>
            </a:r>
            <a:r>
              <a:rPr lang="hu-HU" sz="1750" dirty="0" smtClean="0">
                <a:latin typeface="Gabriola" panose="04040605051002020D02" pitchFamily="82" charset="0"/>
              </a:rPr>
              <a:t>!</a:t>
            </a:r>
            <a:endParaRPr lang="hu-HU" sz="1750" dirty="0">
              <a:latin typeface="Gabriola" panose="04040605051002020D02" pitchFamily="82" charset="0"/>
            </a:endParaRPr>
          </a:p>
          <a:p>
            <a:pPr algn="just"/>
            <a:r>
              <a:rPr lang="hu-HU" sz="1750" dirty="0">
                <a:latin typeface="Gabriola" panose="04040605051002020D02" pitchFamily="82" charset="0"/>
              </a:rPr>
              <a:t>	</a:t>
            </a:r>
            <a:r>
              <a:rPr lang="hu-HU" sz="1750" dirty="0" smtClean="0">
                <a:latin typeface="Gabriola" panose="04040605051002020D02" pitchFamily="82" charset="0"/>
              </a:rPr>
              <a:t>		       Németh Róbert </a:t>
            </a:r>
            <a:r>
              <a:rPr lang="hu-HU" sz="1750" dirty="0" err="1" smtClean="0">
                <a:latin typeface="Gabriola" panose="04040605051002020D02" pitchFamily="82" charset="0"/>
              </a:rPr>
              <a:t>hö</a:t>
            </a:r>
            <a:r>
              <a:rPr lang="hu-HU" sz="1750" dirty="0" smtClean="0">
                <a:latin typeface="Gabriola" panose="04040605051002020D02" pitchFamily="82" charset="0"/>
              </a:rPr>
              <a:t>. Honvéd</a:t>
            </a:r>
          </a:p>
          <a:p>
            <a:pPr algn="just"/>
            <a:endParaRPr lang="hu-HU" sz="1750" dirty="0" smtClean="0">
              <a:latin typeface="Gabriola" panose="04040605051002020D02" pitchFamily="82" charset="0"/>
            </a:endParaRPr>
          </a:p>
          <a:p>
            <a:pPr algn="just"/>
            <a:r>
              <a:rPr lang="hu-HU" sz="1750" dirty="0" smtClean="0">
                <a:latin typeface="Gabriola" panose="04040605051002020D02" pitchFamily="82" charset="0"/>
              </a:rPr>
              <a:t>Fotók: Fenti kép Németh Róbert arcképe, az alsó képen 2020–</a:t>
            </a:r>
            <a:r>
              <a:rPr lang="hu-HU" sz="1750" dirty="0" err="1" smtClean="0">
                <a:latin typeface="Gabriola" panose="04040605051002020D02" pitchFamily="82" charset="0"/>
              </a:rPr>
              <a:t>as</a:t>
            </a:r>
            <a:r>
              <a:rPr lang="hu-HU" sz="1750" dirty="0" smtClean="0">
                <a:latin typeface="Gabriola" panose="04040605051002020D02" pitchFamily="82" charset="0"/>
              </a:rPr>
              <a:t> Vadászatiévadnyitó </a:t>
            </a:r>
            <a:r>
              <a:rPr lang="hu-HU" sz="1750" dirty="0" err="1" smtClean="0">
                <a:latin typeface="Gabriola" panose="04040605051002020D02" pitchFamily="82" charset="0"/>
              </a:rPr>
              <a:t>Soholláron</a:t>
            </a:r>
            <a:r>
              <a:rPr lang="hu-HU" sz="1750" dirty="0" smtClean="0">
                <a:latin typeface="Gabriola" panose="04040605051002020D02" pitchFamily="82" charset="0"/>
              </a:rPr>
              <a:t>. </a:t>
            </a:r>
            <a:endParaRPr lang="hu-HU" sz="1750" dirty="0">
              <a:latin typeface="Gabriola" panose="04040605051002020D02" pitchFamily="82" charset="0"/>
            </a:endParaRPr>
          </a:p>
          <a:p>
            <a:endParaRPr lang="hu-HU" dirty="0"/>
          </a:p>
        </p:txBody>
      </p:sp>
      <p:pic>
        <p:nvPicPr>
          <p:cNvPr id="9" name="Kép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937" y="692696"/>
            <a:ext cx="2686050" cy="3024336"/>
          </a:xfrm>
          <a:prstGeom prst="rect">
            <a:avLst/>
          </a:prstGeom>
        </p:spPr>
      </p:pic>
    </p:spTree>
    <p:extLst>
      <p:ext uri="{BB962C8B-B14F-4D97-AF65-F5344CB8AC3E}">
        <p14:creationId xmlns:p14="http://schemas.microsoft.com/office/powerpoint/2010/main" val="2872575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dirty="0">
                <a:solidFill>
                  <a:schemeClr val="accent3">
                    <a:lumMod val="75000"/>
                  </a:schemeClr>
                </a:solidFill>
                <a:latin typeface="Gabriola" panose="04040605051002020D02" pitchFamily="82" charset="0"/>
              </a:rPr>
              <a:t>S</a:t>
            </a:r>
            <a:r>
              <a:rPr lang="hu-HU" sz="2800" b="1" dirty="0" smtClean="0">
                <a:solidFill>
                  <a:schemeClr val="accent3">
                    <a:lumMod val="75000"/>
                  </a:schemeClr>
                </a:solidFill>
                <a:latin typeface="Gabriola" panose="04040605051002020D02" pitchFamily="82" charset="0"/>
              </a:rPr>
              <a:t>ümegi László </a:t>
            </a:r>
            <a:br>
              <a:rPr lang="hu-HU" sz="2800" b="1" dirty="0" smtClean="0">
                <a:solidFill>
                  <a:schemeClr val="accent3">
                    <a:lumMod val="75000"/>
                  </a:schemeClr>
                </a:solidFill>
                <a:latin typeface="Gabriola" panose="04040605051002020D02" pitchFamily="82" charset="0"/>
              </a:rPr>
            </a:br>
            <a:endParaRPr lang="hu-HU" sz="2800" b="1" dirty="0">
              <a:solidFill>
                <a:schemeClr val="accent3">
                  <a:lumMod val="75000"/>
                </a:schemeClr>
              </a:solidFill>
              <a:latin typeface="Gabriola" panose="04040605051002020D02" pitchFamily="82" charset="0"/>
            </a:endParaRPr>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3708" y="883275"/>
            <a:ext cx="3600400" cy="2382118"/>
          </a:xfrm>
        </p:spPr>
      </p:pic>
      <p:sp>
        <p:nvSpPr>
          <p:cNvPr id="4" name="Szöveg helye 3"/>
          <p:cNvSpPr>
            <a:spLocks noGrp="1"/>
          </p:cNvSpPr>
          <p:nvPr>
            <p:ph type="body" sz="half" idx="2"/>
          </p:nvPr>
        </p:nvSpPr>
        <p:spPr>
          <a:xfrm>
            <a:off x="611560" y="2924944"/>
            <a:ext cx="3312368" cy="3933056"/>
          </a:xfrm>
        </p:spPr>
        <p:txBody>
          <a:bodyPr>
            <a:normAutofit/>
          </a:bodyPr>
          <a:lstStyle/>
          <a:p>
            <a:pPr algn="just"/>
            <a:r>
              <a:rPr lang="hu-HU" dirty="0">
                <a:latin typeface="Gabriola" panose="04040605051002020D02" pitchFamily="82" charset="0"/>
              </a:rPr>
              <a:t>A hazaszeretet mindenek előtt a szülőföld szeretetét jelenti. Nekem </a:t>
            </a:r>
            <a:r>
              <a:rPr lang="hu-HU" dirty="0" err="1" smtClean="0">
                <a:latin typeface="Gabriola" panose="04040605051002020D02" pitchFamily="82" charset="0"/>
              </a:rPr>
              <a:t>zala</a:t>
            </a:r>
            <a:r>
              <a:rPr lang="hu-HU" dirty="0" smtClean="0">
                <a:latin typeface="Gabriola" panose="04040605051002020D02" pitchFamily="82" charset="0"/>
              </a:rPr>
              <a:t> szeretetet. Ez </a:t>
            </a:r>
            <a:r>
              <a:rPr lang="hu-HU" dirty="0">
                <a:latin typeface="Gabriola" panose="04040605051002020D02" pitchFamily="82" charset="0"/>
              </a:rPr>
              <a:t>a föld minden korban bővelkedett </a:t>
            </a:r>
            <a:r>
              <a:rPr lang="hu-HU" dirty="0" smtClean="0">
                <a:latin typeface="Gabriola" panose="04040605051002020D02" pitchFamily="82" charset="0"/>
              </a:rPr>
              <a:t>hősökben </a:t>
            </a:r>
            <a:r>
              <a:rPr lang="hu-HU" dirty="0">
                <a:latin typeface="Gabriola" panose="04040605051002020D02" pitchFamily="82" charset="0"/>
              </a:rPr>
              <a:t>és honszerető hazafiakban, akik az élet számos területén tettek </a:t>
            </a:r>
            <a:r>
              <a:rPr lang="hu-HU" dirty="0" smtClean="0">
                <a:latin typeface="Gabriola" panose="04040605051002020D02" pitchFamily="82" charset="0"/>
              </a:rPr>
              <a:t>tanúbizonyságot</a:t>
            </a:r>
            <a:r>
              <a:rPr lang="hu-HU" dirty="0">
                <a:latin typeface="Gabriola" panose="04040605051002020D02" pitchFamily="82" charset="0"/>
              </a:rPr>
              <a:t>. Ilyen volt az a 6300 zalai honvéd is, aki fegyverrel védte a szabadságot. Megilletik az utókor tiszteletét. Ha felveszem a barna mundért rájuk </a:t>
            </a:r>
            <a:r>
              <a:rPr lang="hu-HU" dirty="0" smtClean="0">
                <a:latin typeface="Gabriola" panose="04040605051002020D02" pitchFamily="82" charset="0"/>
              </a:rPr>
              <a:t>gondolok.</a:t>
            </a:r>
          </a:p>
          <a:p>
            <a:pPr>
              <a:spcAft>
                <a:spcPts val="0"/>
              </a:spcAft>
            </a:pPr>
            <a:r>
              <a:rPr lang="hu-HU" dirty="0" smtClean="0">
                <a:latin typeface="Gabriola" panose="04040605051002020D02" pitchFamily="82" charset="0"/>
              </a:rPr>
              <a:t>		                                   Sümegi László</a:t>
            </a:r>
          </a:p>
          <a:p>
            <a:pPr algn="r">
              <a:spcAft>
                <a:spcPts val="0"/>
              </a:spcAft>
            </a:pPr>
            <a:r>
              <a:rPr lang="hu-HU" dirty="0" smtClean="0">
                <a:latin typeface="Gabriola" panose="04040605051002020D02" pitchFamily="82" charset="0"/>
              </a:rPr>
              <a:t>		</a:t>
            </a:r>
            <a:r>
              <a:rPr lang="hu-HU" dirty="0" err="1" smtClean="0">
                <a:latin typeface="Gabriola" panose="04040605051002020D02" pitchFamily="82" charset="0"/>
              </a:rPr>
              <a:t>hö</a:t>
            </a:r>
            <a:r>
              <a:rPr lang="hu-HU" dirty="0" smtClean="0">
                <a:latin typeface="Gabriola" panose="04040605051002020D02" pitchFamily="82" charset="0"/>
              </a:rPr>
              <a:t>. Őrmester</a:t>
            </a:r>
          </a:p>
          <a:p>
            <a:pPr algn="r">
              <a:spcAft>
                <a:spcPts val="0"/>
              </a:spcAft>
            </a:pPr>
            <a:endParaRPr lang="hu-HU" sz="1200" dirty="0">
              <a:latin typeface="Gabriola" panose="04040605051002020D02" pitchFamily="82" charset="0"/>
            </a:endParaRPr>
          </a:p>
          <a:p>
            <a:pPr algn="r">
              <a:spcAft>
                <a:spcPts val="0"/>
              </a:spcAft>
            </a:pPr>
            <a:r>
              <a:rPr lang="hu-HU" sz="1200" dirty="0" smtClean="0">
                <a:latin typeface="Gabriola" panose="04040605051002020D02" pitchFamily="82" charset="0"/>
              </a:rPr>
              <a:t> Fotók: A fenti kép Nyergestetőn Erdélyben készült, a második fotón pedig, </a:t>
            </a:r>
            <a:r>
              <a:rPr lang="hu-HU" sz="1200" dirty="0" err="1" smtClean="0">
                <a:latin typeface="Gabriola" panose="04040605051002020D02" pitchFamily="82" charset="0"/>
              </a:rPr>
              <a:t>Püspöky</a:t>
            </a:r>
            <a:r>
              <a:rPr lang="hu-HU" sz="1200" dirty="0" smtClean="0">
                <a:latin typeface="Gabriola" panose="04040605051002020D02" pitchFamily="82" charset="0"/>
              </a:rPr>
              <a:t> </a:t>
            </a:r>
            <a:r>
              <a:rPr lang="hu-HU" sz="1200" dirty="0" err="1" smtClean="0">
                <a:latin typeface="Gabriola" panose="04040605051002020D02" pitchFamily="82" charset="0"/>
              </a:rPr>
              <a:t>Gráczián</a:t>
            </a:r>
            <a:r>
              <a:rPr lang="hu-HU" sz="1200" dirty="0" smtClean="0">
                <a:latin typeface="Gabriola" panose="04040605051002020D02" pitchFamily="82" charset="0"/>
              </a:rPr>
              <a:t> sírjánál tettük tiszteletünket. </a:t>
            </a:r>
            <a:endParaRPr lang="hu-HU" sz="1200" dirty="0">
              <a:latin typeface="Gabriola" panose="04040605051002020D02" pitchFamily="82" charset="0"/>
            </a:endParaRPr>
          </a:p>
          <a:p>
            <a:endParaRPr lang="hu-HU" dirty="0">
              <a:latin typeface="Gabriola" panose="04040605051002020D02" pitchFamily="82" charset="0"/>
            </a:endParaRPr>
          </a:p>
          <a:p>
            <a:endParaRPr lang="hu-HU" dirty="0"/>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494492"/>
            <a:ext cx="3979880" cy="2652606"/>
          </a:xfrm>
          <a:prstGeom prst="rect">
            <a:avLst/>
          </a:prstGeom>
        </p:spPr>
      </p:pic>
    </p:spTree>
    <p:extLst>
      <p:ext uri="{BB962C8B-B14F-4D97-AF65-F5344CB8AC3E}">
        <p14:creationId xmlns:p14="http://schemas.microsoft.com/office/powerpoint/2010/main" val="395724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11561" y="908720"/>
            <a:ext cx="2520280" cy="1728192"/>
          </a:xfrm>
        </p:spPr>
        <p:txBody>
          <a:bodyPr>
            <a:normAutofit/>
          </a:bodyPr>
          <a:lstStyle/>
          <a:p>
            <a:r>
              <a:rPr lang="hu-HU" sz="2800" b="1" dirty="0" smtClean="0">
                <a:solidFill>
                  <a:schemeClr val="accent3">
                    <a:lumMod val="75000"/>
                  </a:schemeClr>
                </a:solidFill>
                <a:latin typeface="Gabriola" panose="04040605051002020D02" pitchFamily="82" charset="0"/>
              </a:rPr>
              <a:t/>
            </a:r>
            <a:br>
              <a:rPr lang="hu-HU" sz="2800" b="1" dirty="0" smtClean="0">
                <a:solidFill>
                  <a:schemeClr val="accent3">
                    <a:lumMod val="75000"/>
                  </a:schemeClr>
                </a:solidFill>
                <a:latin typeface="Gabriola" panose="04040605051002020D02" pitchFamily="82" charset="0"/>
              </a:rPr>
            </a:br>
            <a:r>
              <a:rPr lang="hu-HU" sz="2800" b="1" dirty="0" smtClean="0">
                <a:solidFill>
                  <a:schemeClr val="accent3">
                    <a:lumMod val="75000"/>
                  </a:schemeClr>
                </a:solidFill>
                <a:latin typeface="Gabriola" panose="04040605051002020D02" pitchFamily="82" charset="0"/>
              </a:rPr>
              <a:t>Dr. Szabó László</a:t>
            </a:r>
            <a:br>
              <a:rPr lang="hu-HU" sz="2800" b="1" dirty="0" smtClean="0">
                <a:solidFill>
                  <a:schemeClr val="accent3">
                    <a:lumMod val="75000"/>
                  </a:schemeClr>
                </a:solidFill>
                <a:latin typeface="Gabriola" panose="04040605051002020D02" pitchFamily="82" charset="0"/>
              </a:rPr>
            </a:br>
            <a:endParaRPr lang="hu-HU" sz="2800" b="1" dirty="0">
              <a:solidFill>
                <a:schemeClr val="accent3">
                  <a:lumMod val="75000"/>
                </a:schemeClr>
              </a:solidFill>
              <a:latin typeface="Gabriola" panose="04040605051002020D02" pitchFamily="82" charset="0"/>
            </a:endParaRPr>
          </a:p>
        </p:txBody>
      </p:sp>
      <p:pic>
        <p:nvPicPr>
          <p:cNvPr id="5" name="Tartalom helye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5513" y="476672"/>
            <a:ext cx="4752527" cy="1944216"/>
          </a:xfrm>
        </p:spPr>
      </p:pic>
      <p:sp>
        <p:nvSpPr>
          <p:cNvPr id="4" name="Szöveg helye 3"/>
          <p:cNvSpPr>
            <a:spLocks noGrp="1"/>
          </p:cNvSpPr>
          <p:nvPr>
            <p:ph type="body" sz="half" idx="2"/>
          </p:nvPr>
        </p:nvSpPr>
        <p:spPr>
          <a:xfrm>
            <a:off x="457200" y="2924944"/>
            <a:ext cx="3394720" cy="3757738"/>
          </a:xfrm>
        </p:spPr>
        <p:txBody>
          <a:bodyPr>
            <a:normAutofit/>
          </a:bodyPr>
          <a:lstStyle/>
          <a:p>
            <a:pPr algn="just"/>
            <a:r>
              <a:rPr lang="hu-HU" sz="1500" dirty="0" smtClean="0">
                <a:latin typeface="Gabriola" panose="04040605051002020D02" pitchFamily="82" charset="0"/>
              </a:rPr>
              <a:t>„Számomra </a:t>
            </a:r>
            <a:r>
              <a:rPr lang="hu-HU" sz="1500" dirty="0">
                <a:latin typeface="Gabriola" panose="04040605051002020D02" pitchFamily="82" charset="0"/>
              </a:rPr>
              <a:t>ez az egyesület a bajtársiasságról, összetartásról, és egy olyan esemény - a forradalom és szabadságharc - emlékének őrzéséről, és </a:t>
            </a:r>
            <a:r>
              <a:rPr lang="hu-HU" sz="1500" dirty="0" smtClean="0">
                <a:latin typeface="Gabriola" panose="04040605051002020D02" pitchFamily="82" charset="0"/>
              </a:rPr>
              <a:t>tudás anyagának </a:t>
            </a:r>
            <a:r>
              <a:rPr lang="hu-HU" sz="1500" dirty="0">
                <a:latin typeface="Gabriola" panose="04040605051002020D02" pitchFamily="82" charset="0"/>
              </a:rPr>
              <a:t>továbbadásáról szól, amely azon kevés történelmi eseményünk közé tartozik, amelyre ideológiáktól, vitáktól mentesen mindenki büszke lehet, és büszkének is kell lennie. A 47-esek hőstetteit őrizni és felidézni pedig nem fáradtság, hanem </a:t>
            </a:r>
            <a:r>
              <a:rPr lang="hu-HU" sz="1500" dirty="0" smtClean="0">
                <a:latin typeface="Gabriola" panose="04040605051002020D02" pitchFamily="82" charset="0"/>
              </a:rPr>
              <a:t>kötelesség”</a:t>
            </a:r>
          </a:p>
          <a:p>
            <a:pPr algn="just"/>
            <a:r>
              <a:rPr lang="hu-HU" sz="1500" dirty="0">
                <a:latin typeface="Gabriola" panose="04040605051002020D02" pitchFamily="82" charset="0"/>
              </a:rPr>
              <a:t>	</a:t>
            </a:r>
            <a:r>
              <a:rPr lang="hu-HU" sz="1500" dirty="0" smtClean="0">
                <a:latin typeface="Gabriola" panose="04040605051002020D02" pitchFamily="82" charset="0"/>
              </a:rPr>
              <a:t>                               Dr. Szabó László  hő</a:t>
            </a:r>
            <a:r>
              <a:rPr lang="hu-HU" sz="1500" dirty="0">
                <a:latin typeface="Gabriola" panose="04040605051002020D02" pitchFamily="82" charset="0"/>
              </a:rPr>
              <a:t>. honvéd</a:t>
            </a:r>
            <a:endParaRPr lang="hu-HU" sz="1500" dirty="0" smtClean="0">
              <a:latin typeface="Gabriola" panose="04040605051002020D02" pitchFamily="82" charset="0"/>
            </a:endParaRPr>
          </a:p>
          <a:p>
            <a:pPr algn="just"/>
            <a:r>
              <a:rPr lang="hu-HU" sz="1200" dirty="0" smtClean="0">
                <a:latin typeface="Gabriola" panose="04040605051002020D02" pitchFamily="82" charset="0"/>
              </a:rPr>
              <a:t>	</a:t>
            </a:r>
          </a:p>
          <a:p>
            <a:pPr algn="just"/>
            <a:r>
              <a:rPr lang="hu-HU" sz="1200" dirty="0">
                <a:latin typeface="Gabriola" panose="04040605051002020D02" pitchFamily="82" charset="0"/>
              </a:rPr>
              <a:t>	</a:t>
            </a:r>
            <a:r>
              <a:rPr lang="hu-HU" sz="1200" dirty="0" smtClean="0">
                <a:latin typeface="Gabriola" panose="04040605051002020D02" pitchFamily="82" charset="0"/>
              </a:rPr>
              <a:t>Fotók: A fenti kép az Egyesület megalakulása alkalmából 	készült. Középen Dr. Szabó László arcképe, az alsó fotón 	pedig, 2020. június 4-én  Dobronhegyen őrtűznél állunk.</a:t>
            </a:r>
          </a:p>
          <a:p>
            <a:endParaRPr lang="hu-HU" sz="1800" dirty="0">
              <a:latin typeface="Gabriola" panose="04040605051002020D02" pitchFamily="82" charset="0"/>
            </a:endParaRPr>
          </a:p>
        </p:txBody>
      </p:sp>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008" y="4437114"/>
            <a:ext cx="4032448" cy="1872206"/>
          </a:xfrm>
          <a:prstGeom prst="rect">
            <a:avLst/>
          </a:prstGeom>
        </p:spPr>
      </p:pic>
      <p:pic>
        <p:nvPicPr>
          <p:cNvPr id="7" name="Kép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2494354"/>
            <a:ext cx="1528223" cy="1872207"/>
          </a:xfrm>
          <a:prstGeom prst="rect">
            <a:avLst/>
          </a:prstGeom>
        </p:spPr>
      </p:pic>
    </p:spTree>
    <p:extLst>
      <p:ext uri="{BB962C8B-B14F-4D97-AF65-F5344CB8AC3E}">
        <p14:creationId xmlns:p14="http://schemas.microsoft.com/office/powerpoint/2010/main" val="1684856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836712"/>
            <a:ext cx="6876256" cy="5157192"/>
          </a:xfrm>
          <a:prstGeom prst="rect">
            <a:avLst/>
          </a:prstGeom>
        </p:spPr>
      </p:pic>
    </p:spTree>
    <p:extLst>
      <p:ext uri="{BB962C8B-B14F-4D97-AF65-F5344CB8AC3E}">
        <p14:creationId xmlns:p14="http://schemas.microsoft.com/office/powerpoint/2010/main" val="2267627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sz="1800" b="1" dirty="0" smtClean="0">
                <a:solidFill>
                  <a:schemeClr val="accent3">
                    <a:lumMod val="75000"/>
                  </a:schemeClr>
                </a:solidFill>
                <a:latin typeface="Gabriola" panose="04040605051002020D02" pitchFamily="82" charset="0"/>
              </a:rPr>
              <a:t>Köszönjük a közreműködést a Zalai 47. Honvédzászlóalj Hagyományőrző Egyesületnek!</a:t>
            </a:r>
            <a:br>
              <a:rPr lang="hu-HU" sz="1800" b="1" dirty="0" smtClean="0">
                <a:solidFill>
                  <a:schemeClr val="accent3">
                    <a:lumMod val="75000"/>
                  </a:schemeClr>
                </a:solidFill>
                <a:latin typeface="Gabriola" panose="04040605051002020D02" pitchFamily="82" charset="0"/>
              </a:rPr>
            </a:br>
            <a:r>
              <a:rPr lang="hu-HU" sz="1800" b="1" dirty="0">
                <a:latin typeface="Gabriola" panose="04040605051002020D02" pitchFamily="82" charset="0"/>
              </a:rPr>
              <a:t/>
            </a:r>
            <a:br>
              <a:rPr lang="hu-HU" sz="1800" b="1" dirty="0">
                <a:latin typeface="Gabriola" panose="04040605051002020D02" pitchFamily="82" charset="0"/>
              </a:rPr>
            </a:br>
            <a:endParaRPr lang="hu-HU" sz="1800" b="1" dirty="0">
              <a:latin typeface="Gabriola" panose="04040605051002020D02" pitchFamily="82" charset="0"/>
            </a:endParaRPr>
          </a:p>
        </p:txBody>
      </p:sp>
      <p:sp>
        <p:nvSpPr>
          <p:cNvPr id="3" name="Alcím 2"/>
          <p:cNvSpPr>
            <a:spLocks noGrp="1"/>
          </p:cNvSpPr>
          <p:nvPr>
            <p:ph type="subTitle" idx="1"/>
          </p:nvPr>
        </p:nvSpPr>
        <p:spPr>
          <a:xfrm>
            <a:off x="1921934" y="3598327"/>
            <a:ext cx="5308866" cy="1846897"/>
          </a:xfrm>
        </p:spPr>
        <p:txBody>
          <a:bodyPr/>
          <a:lstStyle/>
          <a:p>
            <a:r>
              <a:rPr lang="hu-HU" b="1" dirty="0" smtClean="0">
                <a:solidFill>
                  <a:schemeClr val="accent3">
                    <a:lumMod val="75000"/>
                  </a:schemeClr>
                </a:solidFill>
                <a:latin typeface="Gabriola" panose="04040605051002020D02" pitchFamily="82" charset="0"/>
              </a:rPr>
              <a:t>Készítette: DFMVK Apáczai Csere János Tagkönyvtár </a:t>
            </a:r>
          </a:p>
          <a:p>
            <a:r>
              <a:rPr lang="hu-HU" b="1" dirty="0" smtClean="0">
                <a:solidFill>
                  <a:schemeClr val="accent3">
                    <a:lumMod val="75000"/>
                  </a:schemeClr>
                </a:solidFill>
                <a:latin typeface="Gabriola" panose="04040605051002020D02" pitchFamily="82" charset="0"/>
              </a:rPr>
              <a:t>2021. </a:t>
            </a:r>
            <a:r>
              <a:rPr lang="hu-HU" b="1" dirty="0" smtClean="0">
                <a:solidFill>
                  <a:schemeClr val="accent3">
                    <a:lumMod val="75000"/>
                  </a:schemeClr>
                </a:solidFill>
                <a:latin typeface="Gabriola" panose="04040605051002020D02" pitchFamily="82" charset="0"/>
              </a:rPr>
              <a:t>május </a:t>
            </a:r>
            <a:r>
              <a:rPr lang="hu-HU" b="1" dirty="0" smtClean="0">
                <a:solidFill>
                  <a:schemeClr val="accent3">
                    <a:lumMod val="75000"/>
                  </a:schemeClr>
                </a:solidFill>
                <a:latin typeface="Gabriola" panose="04040605051002020D02" pitchFamily="82" charset="0"/>
              </a:rPr>
              <a:t>1</a:t>
            </a:r>
            <a:r>
              <a:rPr lang="en-US" b="1" dirty="0" smtClean="0">
                <a:solidFill>
                  <a:schemeClr val="accent3">
                    <a:lumMod val="75000"/>
                  </a:schemeClr>
                </a:solidFill>
                <a:latin typeface="Gabriola" panose="04040605051002020D02" pitchFamily="82" charset="0"/>
              </a:rPr>
              <a:t>5.</a:t>
            </a:r>
            <a:endParaRPr lang="hu-HU" b="1" dirty="0">
              <a:solidFill>
                <a:schemeClr val="accent3">
                  <a:lumMod val="75000"/>
                </a:schemeClr>
              </a:solidFill>
              <a:latin typeface="Gabriola" panose="04040605051002020D02" pitchFamily="82" charset="0"/>
            </a:endParaRPr>
          </a:p>
          <a:p>
            <a:pPr algn="l"/>
            <a:endParaRPr lang="hu-HU"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869" y="4581128"/>
            <a:ext cx="774987" cy="774987"/>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579" y="4412086"/>
            <a:ext cx="1395576" cy="930384"/>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4532049"/>
            <a:ext cx="814784" cy="814784"/>
          </a:xfrm>
          <a:prstGeom prst="rect">
            <a:avLst/>
          </a:prstGeom>
        </p:spPr>
      </p:pic>
    </p:spTree>
    <p:extLst>
      <p:ext uri="{BB962C8B-B14F-4D97-AF65-F5344CB8AC3E}">
        <p14:creationId xmlns:p14="http://schemas.microsoft.com/office/powerpoint/2010/main" val="2818642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3">
                    <a:lumMod val="75000"/>
                  </a:schemeClr>
                </a:solidFill>
                <a:latin typeface="Gabriola" panose="04040605051002020D02" pitchFamily="82" charset="0"/>
              </a:rPr>
              <a:t>A múlt és a jelen vállalása </a:t>
            </a:r>
            <a:endParaRPr lang="hu-HU" dirty="0">
              <a:solidFill>
                <a:schemeClr val="accent3">
                  <a:lumMod val="75000"/>
                </a:schemeClr>
              </a:solidFill>
              <a:latin typeface="Gabriola" panose="04040605051002020D02" pitchFamily="82" charset="0"/>
            </a:endParaRPr>
          </a:p>
        </p:txBody>
      </p:sp>
      <p:sp>
        <p:nvSpPr>
          <p:cNvPr id="3" name="Tartalom helye 2"/>
          <p:cNvSpPr>
            <a:spLocks noGrp="1"/>
          </p:cNvSpPr>
          <p:nvPr>
            <p:ph idx="1"/>
          </p:nvPr>
        </p:nvSpPr>
        <p:spPr/>
        <p:txBody>
          <a:bodyPr>
            <a:normAutofit fontScale="85000" lnSpcReduction="20000"/>
          </a:bodyPr>
          <a:lstStyle/>
          <a:p>
            <a:pPr marL="0" indent="0" algn="just">
              <a:buNone/>
            </a:pPr>
            <a:r>
              <a:rPr lang="hu-HU" sz="2000" dirty="0" smtClean="0"/>
              <a:t>„</a:t>
            </a:r>
            <a:r>
              <a:rPr lang="hu-HU" sz="2000" i="1" dirty="0" smtClean="0">
                <a:latin typeface="Gabriola" panose="04040605051002020D02" pitchFamily="82" charset="0"/>
              </a:rPr>
              <a:t>A zászlóalj létrejöttének elvi előzménye gróf Batthyány Lajos </a:t>
            </a:r>
            <a:r>
              <a:rPr lang="hu-HU" sz="2000" i="1" dirty="0" smtClean="0">
                <a:latin typeface="Gabriola" panose="04040605051002020D02" pitchFamily="82" charset="0"/>
              </a:rPr>
              <a:t>1848. </a:t>
            </a:r>
            <a:r>
              <a:rPr lang="hu-HU" sz="2000" i="1" dirty="0" smtClean="0">
                <a:latin typeface="Gabriola" panose="04040605051002020D02" pitchFamily="82" charset="0"/>
              </a:rPr>
              <a:t>augusztus 13-án </a:t>
            </a:r>
            <a:r>
              <a:rPr lang="hu-HU" sz="2000" i="1" dirty="0" smtClean="0">
                <a:latin typeface="Gabriola" panose="04040605051002020D02" pitchFamily="82" charset="0"/>
              </a:rPr>
              <a:t>kiadott, </a:t>
            </a:r>
            <a:r>
              <a:rPr lang="hu-HU" sz="2000" i="1" dirty="0" smtClean="0">
                <a:latin typeface="Gabriola" panose="04040605051002020D02" pitchFamily="82" charset="0"/>
              </a:rPr>
              <a:t>majd augusztus 15-én a törvényhatóságokhoz megküldött rendelete volt. Ebben a miniszterelnök „önkéntes mozgó nemzetőri csapatok” felállítását rendelte el Magyarország vármegyéi és városai </a:t>
            </a:r>
            <a:r>
              <a:rPr lang="hu-HU" sz="2000" i="1" dirty="0" smtClean="0">
                <a:latin typeface="Gabriola" panose="04040605051002020D02" pitchFamily="82" charset="0"/>
              </a:rPr>
              <a:t>számára</a:t>
            </a:r>
            <a:r>
              <a:rPr lang="hu-HU" sz="2000" i="1" dirty="0" smtClean="0">
                <a:latin typeface="Gabriola" panose="04040605051002020D02" pitchFamily="82" charset="0"/>
              </a:rPr>
              <a:t>.”</a:t>
            </a:r>
            <a:r>
              <a:rPr lang="hu-HU" sz="2000" i="1" dirty="0" smtClean="0">
                <a:latin typeface="Gabriola" panose="04040605051002020D02" pitchFamily="82" charset="0"/>
              </a:rPr>
              <a:t>  </a:t>
            </a:r>
            <a:endParaRPr lang="hu-HU" sz="2000" i="1" dirty="0" smtClean="0">
              <a:latin typeface="Gabriola" panose="04040605051002020D02" pitchFamily="82" charset="0"/>
            </a:endParaRPr>
          </a:p>
          <a:p>
            <a:pPr marL="0" indent="0" algn="just">
              <a:buNone/>
            </a:pPr>
            <a:r>
              <a:rPr lang="hu-HU" sz="1600" dirty="0" smtClean="0">
                <a:latin typeface="Gabriola" panose="04040605051002020D02" pitchFamily="82" charset="0"/>
              </a:rPr>
              <a:t>In: Hermann Róbert, </a:t>
            </a:r>
            <a:r>
              <a:rPr lang="hu-HU" sz="1600" dirty="0" err="1" smtClean="0">
                <a:latin typeface="Gabriola" panose="04040605051002020D02" pitchFamily="82" charset="0"/>
              </a:rPr>
              <a:t>Bona</a:t>
            </a:r>
            <a:r>
              <a:rPr lang="hu-HU" sz="1600" dirty="0" smtClean="0">
                <a:latin typeface="Gabriola" panose="04040605051002020D02" pitchFamily="82" charset="0"/>
              </a:rPr>
              <a:t> Gábor, Molnár András: A 47. Honvédzászlóalj története, 1848-1849</a:t>
            </a:r>
          </a:p>
          <a:p>
            <a:pPr algn="just"/>
            <a:endParaRPr lang="hu-HU" sz="1600" dirty="0" smtClean="0">
              <a:latin typeface="Gabriola" panose="04040605051002020D02" pitchFamily="82" charset="0"/>
            </a:endParaRPr>
          </a:p>
          <a:p>
            <a:pPr marL="0" indent="0" algn="just">
              <a:buNone/>
            </a:pPr>
            <a:r>
              <a:rPr lang="hu-HU" sz="2000" i="1" dirty="0" smtClean="0">
                <a:latin typeface="Gabriola" panose="04040605051002020D02" pitchFamily="82" charset="0"/>
              </a:rPr>
              <a:t>2014-ben </a:t>
            </a:r>
            <a:r>
              <a:rPr lang="hu-HU" sz="2000" i="1" dirty="0" smtClean="0">
                <a:latin typeface="Gabriola" panose="04040605051002020D02" pitchFamily="82" charset="0"/>
              </a:rPr>
              <a:t>az Egyesület a célból jött létre hogy „mint lelkes, a hazáért, Zala megyéért tenni akaró hazafiak, hogy a magyar nép e nemes küzdelmének hagyományát megőrizzük a gyermekeink, az utókor </a:t>
            </a:r>
            <a:r>
              <a:rPr lang="hu-HU" sz="2000" i="1" dirty="0" smtClean="0">
                <a:latin typeface="Gabriola" panose="04040605051002020D02" pitchFamily="82" charset="0"/>
              </a:rPr>
              <a:t>számára. Az </a:t>
            </a:r>
            <a:r>
              <a:rPr lang="hu-HU" sz="2000" i="1" dirty="0" smtClean="0">
                <a:latin typeface="Gabriola" panose="04040605051002020D02" pitchFamily="82" charset="0"/>
              </a:rPr>
              <a:t>Egyesület deklarált céljai többek között az 1848/49-es magyar forradalom és szabadságharcban részt vett zalai honvédek emlékének, a Zala vármegyei vonatkozású eseményeknek a megőrzése, s ezek bemutatása, mind szélesebb körben való megismertetése. A zalai vonatkozású honvédzászlóaljak emlékének ápolása, Zala megye társadalmi ünnepein való részvétel.”</a:t>
            </a:r>
          </a:p>
          <a:p>
            <a:pPr marL="0" indent="0" algn="just">
              <a:buNone/>
            </a:pPr>
            <a:r>
              <a:rPr lang="hu-HU" sz="1600" dirty="0" smtClean="0">
                <a:latin typeface="Gabriola" panose="04040605051002020D02" pitchFamily="82" charset="0"/>
              </a:rPr>
              <a:t>Forrás: http://www.zalaihonvedek.hu/egyesulet/az-egyesulet</a:t>
            </a:r>
          </a:p>
          <a:p>
            <a:endParaRPr lang="hu-HU" sz="2000" dirty="0" smtClean="0"/>
          </a:p>
          <a:p>
            <a:endParaRPr lang="hu-HU" sz="2000" dirty="0" smtClean="0"/>
          </a:p>
          <a:p>
            <a:endParaRPr lang="hu-H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800" b="1" dirty="0" smtClean="0">
                <a:solidFill>
                  <a:schemeClr val="accent3">
                    <a:lumMod val="75000"/>
                  </a:schemeClr>
                </a:solidFill>
                <a:latin typeface="Gabriola" panose="04040605051002020D02" pitchFamily="82" charset="0"/>
              </a:rPr>
              <a:t>Béres Márton </a:t>
            </a:r>
            <a:r>
              <a:rPr lang="hu-HU" b="1" dirty="0" smtClean="0">
                <a:solidFill>
                  <a:schemeClr val="accent3">
                    <a:lumMod val="75000"/>
                  </a:schemeClr>
                </a:solidFill>
              </a:rPr>
              <a:t/>
            </a:r>
            <a:br>
              <a:rPr lang="hu-HU" b="1" dirty="0" smtClean="0">
                <a:solidFill>
                  <a:schemeClr val="accent3">
                    <a:lumMod val="75000"/>
                  </a:schemeClr>
                </a:solidFill>
              </a:rPr>
            </a:br>
            <a:endParaRPr lang="hu-HU" b="1" dirty="0">
              <a:solidFill>
                <a:schemeClr val="accent3">
                  <a:lumMod val="75000"/>
                </a:schemeClr>
              </a:solidFill>
            </a:endParaRPr>
          </a:p>
        </p:txBody>
      </p:sp>
      <p:pic>
        <p:nvPicPr>
          <p:cNvPr id="5" name="Tartalom helye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5976" y="1837113"/>
            <a:ext cx="4176464" cy="3392087"/>
          </a:xfrm>
        </p:spPr>
      </p:pic>
      <p:sp>
        <p:nvSpPr>
          <p:cNvPr id="4" name="Szöveg helye 3"/>
          <p:cNvSpPr>
            <a:spLocks noGrp="1"/>
          </p:cNvSpPr>
          <p:nvPr>
            <p:ph type="body" sz="half" idx="2"/>
          </p:nvPr>
        </p:nvSpPr>
        <p:spPr>
          <a:xfrm>
            <a:off x="457200" y="2924944"/>
            <a:ext cx="3754760" cy="3528392"/>
          </a:xfrm>
        </p:spPr>
        <p:txBody>
          <a:bodyPr>
            <a:noAutofit/>
          </a:bodyPr>
          <a:lstStyle/>
          <a:p>
            <a:pPr algn="just"/>
            <a:r>
              <a:rPr lang="hu-HU" dirty="0" smtClean="0">
                <a:latin typeface="Gabriola" panose="04040605051002020D02" pitchFamily="82" charset="0"/>
              </a:rPr>
              <a:t>„Azért </a:t>
            </a:r>
            <a:r>
              <a:rPr lang="hu-HU" dirty="0">
                <a:latin typeface="Gabriola" panose="04040605051002020D02" pitchFamily="82" charset="0"/>
              </a:rPr>
              <a:t>csatlakoztam az </a:t>
            </a:r>
            <a:r>
              <a:rPr lang="hu-HU" dirty="0" smtClean="0">
                <a:latin typeface="Gabriola" panose="04040605051002020D02" pitchFamily="82" charset="0"/>
              </a:rPr>
              <a:t>egyesülethez, </a:t>
            </a:r>
            <a:r>
              <a:rPr lang="hu-HU" dirty="0">
                <a:latin typeface="Gabriola" panose="04040605051002020D02" pitchFamily="82" charset="0"/>
              </a:rPr>
              <a:t>mert </a:t>
            </a:r>
            <a:r>
              <a:rPr lang="hu-HU" dirty="0" smtClean="0">
                <a:latin typeface="Gabriola" panose="04040605051002020D02" pitchFamily="82" charset="0"/>
              </a:rPr>
              <a:t>fontosnak </a:t>
            </a:r>
            <a:r>
              <a:rPr lang="hu-HU" dirty="0">
                <a:latin typeface="Gabriola" panose="04040605051002020D02" pitchFamily="82" charset="0"/>
              </a:rPr>
              <a:t>tartom a hagyományőrzést és büszke vagyok arra, hogy magyarnak születtem. Az egyesület viszont ennél sokkal többet adott, hiszen az idő folyamán egy baráti körré alakult, ami nem csak a csapatösszetartókban vagy közös mulatságokban nyilvánul </a:t>
            </a:r>
            <a:r>
              <a:rPr lang="hu-HU" dirty="0" smtClean="0">
                <a:latin typeface="Gabriola" panose="04040605051002020D02" pitchFamily="82" charset="0"/>
              </a:rPr>
              <a:t>meg, </a:t>
            </a:r>
            <a:r>
              <a:rPr lang="hu-HU" dirty="0">
                <a:latin typeface="Gabriola" panose="04040605051002020D02" pitchFamily="82" charset="0"/>
              </a:rPr>
              <a:t>hanem az egymás segítésében is pl.: favágás, metszés vagy tetőépítés. Az ilyenfajta barátságot pedig nem lehet pénzben </a:t>
            </a:r>
            <a:r>
              <a:rPr lang="hu-HU" dirty="0" smtClean="0">
                <a:latin typeface="Gabriola" panose="04040605051002020D02" pitchFamily="82" charset="0"/>
              </a:rPr>
              <a:t>mérni.”</a:t>
            </a:r>
            <a:endParaRPr lang="hu-HU" dirty="0" smtClean="0">
              <a:latin typeface="Gabriola" panose="04040605051002020D02" pitchFamily="82" charset="0"/>
            </a:endParaRPr>
          </a:p>
          <a:p>
            <a:pPr algn="just"/>
            <a:r>
              <a:rPr lang="hu-HU" dirty="0">
                <a:latin typeface="Gabriola" panose="04040605051002020D02" pitchFamily="82" charset="0"/>
              </a:rPr>
              <a:t>	</a:t>
            </a:r>
            <a:r>
              <a:rPr lang="hu-HU" dirty="0" smtClean="0">
                <a:latin typeface="Gabriola" panose="04040605051002020D02" pitchFamily="82" charset="0"/>
              </a:rPr>
              <a:t>           				    Béres Márton</a:t>
            </a:r>
            <a:endParaRPr lang="hu-HU" dirty="0">
              <a:latin typeface="Gabriola" panose="04040605051002020D02" pitchFamily="82" charset="0"/>
            </a:endParaRPr>
          </a:p>
          <a:p>
            <a:pPr algn="just"/>
            <a:r>
              <a:rPr lang="hu-HU" sz="1200" dirty="0" smtClean="0">
                <a:latin typeface="Gabriola" panose="04040605051002020D02" pitchFamily="82" charset="0"/>
              </a:rPr>
              <a:t>	</a:t>
            </a:r>
          </a:p>
          <a:p>
            <a:pPr algn="just"/>
            <a:r>
              <a:rPr lang="hu-HU" sz="1200" dirty="0">
                <a:latin typeface="Gabriola" panose="04040605051002020D02" pitchFamily="82" charset="0"/>
              </a:rPr>
              <a:t>	</a:t>
            </a:r>
            <a:r>
              <a:rPr lang="hu-HU" sz="1200" dirty="0" smtClean="0">
                <a:latin typeface="Gabriola" panose="04040605051002020D02" pitchFamily="82" charset="0"/>
              </a:rPr>
              <a:t>Fotó: </a:t>
            </a:r>
            <a:r>
              <a:rPr lang="hu-HU" sz="1200" dirty="0">
                <a:latin typeface="Gabriola" panose="04040605051002020D02" pitchFamily="82" charset="0"/>
              </a:rPr>
              <a:t>K</a:t>
            </a:r>
            <a:r>
              <a:rPr lang="hu-HU" sz="1200" dirty="0" smtClean="0">
                <a:latin typeface="Gabriola" panose="04040605051002020D02" pitchFamily="82" charset="0"/>
              </a:rPr>
              <a:t>épen </a:t>
            </a:r>
            <a:r>
              <a:rPr lang="hu-HU" sz="1200" dirty="0">
                <a:latin typeface="Gabriola" panose="04040605051002020D02" pitchFamily="82" charset="0"/>
              </a:rPr>
              <a:t>a tavaly március </a:t>
            </a:r>
            <a:r>
              <a:rPr lang="hu-HU" sz="1200" dirty="0" smtClean="0">
                <a:latin typeface="Gabriola" panose="04040605051002020D02" pitchFamily="82" charset="0"/>
              </a:rPr>
              <a:t>15-ei </a:t>
            </a:r>
            <a:r>
              <a:rPr lang="hu-HU" sz="1200" dirty="0">
                <a:latin typeface="Gabriola" panose="04040605051002020D02" pitchFamily="82" charset="0"/>
              </a:rPr>
              <a:t>megemlékezésen Józsi bácsival </a:t>
            </a:r>
            <a:r>
              <a:rPr lang="hu-HU" sz="1200" dirty="0" smtClean="0">
                <a:latin typeface="Gabriola" panose="04040605051002020D02" pitchFamily="82" charset="0"/>
              </a:rPr>
              <a:t>	tesszük </a:t>
            </a:r>
            <a:r>
              <a:rPr lang="hu-HU" sz="1200" dirty="0">
                <a:latin typeface="Gabriola" panose="04040605051002020D02" pitchFamily="82" charset="0"/>
              </a:rPr>
              <a:t>a helyére a koszorút. Nekem emlékezetes </a:t>
            </a:r>
            <a:r>
              <a:rPr lang="hu-HU" sz="1200" dirty="0" smtClean="0">
                <a:latin typeface="Gabriola" panose="04040605051002020D02" pitchFamily="82" charset="0"/>
              </a:rPr>
              <a:t>mert </a:t>
            </a:r>
            <a:r>
              <a:rPr lang="hu-HU" sz="1200" dirty="0">
                <a:latin typeface="Gabriola" panose="04040605051002020D02" pitchFamily="82" charset="0"/>
              </a:rPr>
              <a:t>a </a:t>
            </a:r>
            <a:r>
              <a:rPr lang="hu-HU" sz="1200" dirty="0" smtClean="0">
                <a:latin typeface="Gabriola" panose="04040605051002020D02" pitchFamily="82" charset="0"/>
              </a:rPr>
              <a:t>	vírushelyzet </a:t>
            </a:r>
            <a:r>
              <a:rPr lang="hu-HU" sz="1200" dirty="0">
                <a:latin typeface="Gabriola" panose="04040605051002020D02" pitchFamily="82" charset="0"/>
              </a:rPr>
              <a:t>ellenére is sikerült </a:t>
            </a:r>
            <a:r>
              <a:rPr lang="hu-HU" sz="1200" dirty="0" smtClean="0">
                <a:latin typeface="Gabriola" panose="04040605051002020D02" pitchFamily="82" charset="0"/>
              </a:rPr>
              <a:t>megemlékeznünk.</a:t>
            </a:r>
          </a:p>
          <a:p>
            <a:pPr algn="just"/>
            <a:endParaRPr lang="hu-HU" dirty="0">
              <a:latin typeface="Gabriola" panose="04040605051002020D02" pitchFamily="82" charset="0"/>
            </a:endParaRPr>
          </a:p>
        </p:txBody>
      </p:sp>
    </p:spTree>
    <p:extLst>
      <p:ext uri="{BB962C8B-B14F-4D97-AF65-F5344CB8AC3E}">
        <p14:creationId xmlns:p14="http://schemas.microsoft.com/office/powerpoint/2010/main" val="3547615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dirty="0" smtClean="0">
                <a:latin typeface="Gabriola" panose="04040605051002020D02" pitchFamily="82" charset="0"/>
              </a:rPr>
              <a:t/>
            </a:r>
            <a:br>
              <a:rPr lang="hu-HU" sz="2800" dirty="0" smtClean="0">
                <a:latin typeface="Gabriola" panose="04040605051002020D02" pitchFamily="82" charset="0"/>
              </a:rPr>
            </a:br>
            <a:r>
              <a:rPr lang="hu-HU" sz="2800" b="1" dirty="0" smtClean="0">
                <a:solidFill>
                  <a:schemeClr val="accent3">
                    <a:lumMod val="75000"/>
                  </a:schemeClr>
                </a:solidFill>
                <a:latin typeface="Gabriola" panose="04040605051002020D02" pitchFamily="82" charset="0"/>
              </a:rPr>
              <a:t>Birkás József</a:t>
            </a:r>
            <a:br>
              <a:rPr lang="hu-HU" sz="2800" b="1" dirty="0" smtClean="0">
                <a:solidFill>
                  <a:schemeClr val="accent3">
                    <a:lumMod val="75000"/>
                  </a:schemeClr>
                </a:solidFill>
                <a:latin typeface="Gabriola" panose="04040605051002020D02" pitchFamily="82" charset="0"/>
              </a:rPr>
            </a:br>
            <a:endParaRPr lang="hu-HU" sz="2800" b="1" dirty="0">
              <a:solidFill>
                <a:schemeClr val="accent3">
                  <a:lumMod val="75000"/>
                </a:schemeClr>
              </a:solidFill>
              <a:latin typeface="Gabriola" panose="04040605051002020D02" pitchFamily="82" charset="0"/>
            </a:endParaRPr>
          </a:p>
        </p:txBody>
      </p:sp>
      <p:pic>
        <p:nvPicPr>
          <p:cNvPr id="5" name="Tartalom helye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4519" y="1785938"/>
            <a:ext cx="3286125" cy="3286125"/>
          </a:xfrm>
        </p:spPr>
      </p:pic>
      <p:sp>
        <p:nvSpPr>
          <p:cNvPr id="4" name="Szöveg helye 3"/>
          <p:cNvSpPr>
            <a:spLocks noGrp="1"/>
          </p:cNvSpPr>
          <p:nvPr>
            <p:ph type="body" sz="half" idx="2"/>
          </p:nvPr>
        </p:nvSpPr>
        <p:spPr>
          <a:xfrm>
            <a:off x="1106820" y="2924944"/>
            <a:ext cx="3033131" cy="3744416"/>
          </a:xfrm>
        </p:spPr>
        <p:txBody>
          <a:bodyPr>
            <a:normAutofit fontScale="25000" lnSpcReduction="20000"/>
          </a:bodyPr>
          <a:lstStyle/>
          <a:p>
            <a:pPr algn="just">
              <a:lnSpc>
                <a:spcPct val="120000"/>
              </a:lnSpc>
            </a:pPr>
            <a:r>
              <a:rPr lang="hu-HU" sz="5000" dirty="0" smtClean="0">
                <a:latin typeface="Gabriola" panose="04040605051002020D02" pitchFamily="82" charset="0"/>
              </a:rPr>
              <a:t>„2016-ban </a:t>
            </a:r>
            <a:r>
              <a:rPr lang="hu-HU" sz="5000" dirty="0">
                <a:latin typeface="Gabriola" panose="04040605051002020D02" pitchFamily="82" charset="0"/>
              </a:rPr>
              <a:t>tette fel a kérdést Sümegi </a:t>
            </a:r>
            <a:r>
              <a:rPr lang="hu-HU" sz="5000" dirty="0" err="1" smtClean="0">
                <a:latin typeface="Gabriola" panose="04040605051002020D02" pitchFamily="82" charset="0"/>
              </a:rPr>
              <a:t>őrm</a:t>
            </a:r>
            <a:r>
              <a:rPr lang="hu-HU" sz="5000" dirty="0" smtClean="0">
                <a:latin typeface="Gabriola" panose="04040605051002020D02" pitchFamily="82" charset="0"/>
              </a:rPr>
              <a:t>., hogy </a:t>
            </a:r>
            <a:r>
              <a:rPr lang="hu-HU" sz="5000" dirty="0" smtClean="0">
                <a:latin typeface="Gabriola" panose="04040605051002020D02" pitchFamily="82" charset="0"/>
              </a:rPr>
              <a:t>lenne-e </a:t>
            </a:r>
            <a:r>
              <a:rPr lang="hu-HU" sz="5000" dirty="0">
                <a:latin typeface="Gabriola" panose="04040605051002020D02" pitchFamily="82" charset="0"/>
              </a:rPr>
              <a:t>kedvem beállni a honvédek </a:t>
            </a:r>
            <a:r>
              <a:rPr lang="hu-HU" sz="5000" dirty="0" smtClean="0">
                <a:latin typeface="Gabriola" panose="04040605051002020D02" pitchFamily="82" charset="0"/>
              </a:rPr>
              <a:t>közé. Erre </a:t>
            </a:r>
            <a:r>
              <a:rPr lang="hu-HU" sz="5000" dirty="0">
                <a:latin typeface="Gabriola" panose="04040605051002020D02" pitchFamily="82" charset="0"/>
              </a:rPr>
              <a:t>már régóta vártam</a:t>
            </a:r>
            <a:r>
              <a:rPr lang="hu-HU" sz="5000" dirty="0" smtClean="0">
                <a:latin typeface="Gabriola" panose="04040605051002020D02" pitchFamily="82" charset="0"/>
              </a:rPr>
              <a:t>. </a:t>
            </a:r>
            <a:r>
              <a:rPr lang="hu-HU" sz="5000" dirty="0">
                <a:latin typeface="Gabriola" panose="04040605051002020D02" pitchFamily="82" charset="0"/>
              </a:rPr>
              <a:t>T</a:t>
            </a:r>
            <a:r>
              <a:rPr lang="hu-HU" sz="5000" dirty="0" smtClean="0">
                <a:latin typeface="Gabriola" panose="04040605051002020D02" pitchFamily="82" charset="0"/>
              </a:rPr>
              <a:t>ermészetesen </a:t>
            </a:r>
            <a:r>
              <a:rPr lang="hu-HU" sz="5000" dirty="0">
                <a:latin typeface="Gabriola" panose="04040605051002020D02" pitchFamily="82" charset="0"/>
              </a:rPr>
              <a:t>örömmel mondtam </a:t>
            </a:r>
            <a:r>
              <a:rPr lang="hu-HU" sz="5000" dirty="0" smtClean="0">
                <a:latin typeface="Gabriola" panose="04040605051002020D02" pitchFamily="82" charset="0"/>
              </a:rPr>
              <a:t>igen-t. Minden </a:t>
            </a:r>
            <a:r>
              <a:rPr lang="hu-HU" sz="5000" dirty="0">
                <a:latin typeface="Gabriola" panose="04040605051002020D02" pitchFamily="82" charset="0"/>
              </a:rPr>
              <a:t>gyakorláson részt </a:t>
            </a:r>
            <a:r>
              <a:rPr lang="hu-HU" sz="5000" dirty="0" smtClean="0">
                <a:latin typeface="Gabriola" panose="04040605051002020D02" pitchFamily="82" charset="0"/>
              </a:rPr>
              <a:t>vettem, nem </a:t>
            </a:r>
            <a:r>
              <a:rPr lang="hu-HU" sz="5000" dirty="0">
                <a:latin typeface="Gabriola" panose="04040605051002020D02" pitchFamily="82" charset="0"/>
              </a:rPr>
              <a:t>akartam lemaradni a fiatalabb társaimtól</a:t>
            </a:r>
            <a:r>
              <a:rPr lang="hu-HU" sz="5000" dirty="0" smtClean="0">
                <a:latin typeface="Gabriola" panose="04040605051002020D02" pitchFamily="82" charset="0"/>
              </a:rPr>
              <a:t>. A </a:t>
            </a:r>
            <a:r>
              <a:rPr lang="hu-HU" sz="5000" dirty="0" smtClean="0">
                <a:latin typeface="Gabriola" panose="04040605051002020D02" pitchFamily="82" charset="0"/>
              </a:rPr>
              <a:t>minősítőn boldogan </a:t>
            </a:r>
            <a:r>
              <a:rPr lang="hu-HU" sz="5000" dirty="0">
                <a:latin typeface="Gabriola" panose="04040605051002020D02" pitchFamily="82" charset="0"/>
              </a:rPr>
              <a:t>ünnepeltem a többiekkel</a:t>
            </a:r>
            <a:r>
              <a:rPr lang="hu-HU" sz="5000" dirty="0" smtClean="0">
                <a:latin typeface="Gabriola" panose="04040605051002020D02" pitchFamily="82" charset="0"/>
              </a:rPr>
              <a:t>. Az </a:t>
            </a:r>
            <a:r>
              <a:rPr lang="hu-HU" sz="5000" dirty="0">
                <a:latin typeface="Gabriola" panose="04040605051002020D02" pitchFamily="82" charset="0"/>
              </a:rPr>
              <a:t>eseményeken ahol csak lehetett részt vettem és igyekeztem bizonyítani a rátermettségemet a bizalomra</a:t>
            </a:r>
            <a:r>
              <a:rPr lang="hu-HU" sz="5000" dirty="0" smtClean="0">
                <a:latin typeface="Gabriola" panose="04040605051002020D02" pitchFamily="82" charset="0"/>
              </a:rPr>
              <a:t>. A </a:t>
            </a:r>
            <a:r>
              <a:rPr lang="hu-HU" sz="5000" dirty="0">
                <a:latin typeface="Gabriola" panose="04040605051002020D02" pitchFamily="82" charset="0"/>
              </a:rPr>
              <a:t>legemlékezetesebb esemény az első október 6-ikai </a:t>
            </a:r>
            <a:r>
              <a:rPr lang="hu-HU" sz="5000" dirty="0" smtClean="0">
                <a:latin typeface="Gabriola" panose="04040605051002020D02" pitchFamily="82" charset="0"/>
              </a:rPr>
              <a:t>ünnepség, mikor </a:t>
            </a:r>
            <a:r>
              <a:rPr lang="hu-HU" sz="5000" dirty="0">
                <a:latin typeface="Gabriola" panose="04040605051002020D02" pitchFamily="82" charset="0"/>
              </a:rPr>
              <a:t>is </a:t>
            </a:r>
            <a:r>
              <a:rPr lang="hu-HU" sz="5000" dirty="0" smtClean="0">
                <a:latin typeface="Gabriola" panose="04040605051002020D02" pitchFamily="82" charset="0"/>
              </a:rPr>
              <a:t>díszőrt </a:t>
            </a:r>
            <a:r>
              <a:rPr lang="hu-HU" sz="5000" dirty="0">
                <a:latin typeface="Gabriola" panose="04040605051002020D02" pitchFamily="82" charset="0"/>
              </a:rPr>
              <a:t>álltam a Csány szobornál fegyverrel és zászlóval a kezemben</a:t>
            </a:r>
            <a:r>
              <a:rPr lang="hu-HU" sz="5000" dirty="0" smtClean="0">
                <a:latin typeface="Gabriola" panose="04040605051002020D02" pitchFamily="82" charset="0"/>
              </a:rPr>
              <a:t>. Még </a:t>
            </a:r>
            <a:r>
              <a:rPr lang="hu-HU" sz="5000" dirty="0">
                <a:latin typeface="Gabriola" panose="04040605051002020D02" pitchFamily="82" charset="0"/>
              </a:rPr>
              <a:t>sokáig szeretnék a honvédek között </a:t>
            </a:r>
            <a:r>
              <a:rPr lang="hu-HU" sz="5000" dirty="0" smtClean="0">
                <a:latin typeface="Gabriola" panose="04040605051002020D02" pitchFamily="82" charset="0"/>
              </a:rPr>
              <a:t>ténykedni, ennyi </a:t>
            </a:r>
            <a:r>
              <a:rPr lang="hu-HU" sz="5000" dirty="0">
                <a:latin typeface="Gabriola" panose="04040605051002020D02" pitchFamily="82" charset="0"/>
              </a:rPr>
              <a:t>igaz emberrel együtt lenni</a:t>
            </a:r>
            <a:r>
              <a:rPr lang="hu-HU" sz="5000" dirty="0" smtClean="0">
                <a:latin typeface="Gabriola" panose="04040605051002020D02" pitchFamily="82" charset="0"/>
              </a:rPr>
              <a:t>.”</a:t>
            </a:r>
            <a:endParaRPr lang="hu-HU" sz="5000" dirty="0">
              <a:latin typeface="Gabriola" panose="04040605051002020D02" pitchFamily="82" charset="0"/>
            </a:endParaRPr>
          </a:p>
          <a:p>
            <a:r>
              <a:rPr lang="hu-HU" sz="5000" dirty="0">
                <a:latin typeface="Gabriola" panose="04040605051002020D02" pitchFamily="82" charset="0"/>
              </a:rPr>
              <a:t>        </a:t>
            </a:r>
            <a:r>
              <a:rPr lang="hu-HU" sz="5000" dirty="0" smtClean="0">
                <a:latin typeface="Gabriola" panose="04040605051002020D02" pitchFamily="82" charset="0"/>
              </a:rPr>
              <a:t>                  </a:t>
            </a:r>
            <a:r>
              <a:rPr lang="hu-HU" sz="4400" dirty="0" smtClean="0">
                <a:latin typeface="Gabriola" panose="04040605051002020D02" pitchFamily="82" charset="0"/>
              </a:rPr>
              <a:t>                  </a:t>
            </a:r>
            <a:r>
              <a:rPr lang="hu-HU" sz="4400" dirty="0">
                <a:latin typeface="Gabriola" panose="04040605051002020D02" pitchFamily="82" charset="0"/>
              </a:rPr>
              <a:t> </a:t>
            </a:r>
            <a:r>
              <a:rPr lang="hu-HU" sz="4800" dirty="0">
                <a:latin typeface="Gabriola" panose="04040605051002020D02" pitchFamily="82" charset="0"/>
              </a:rPr>
              <a:t> </a:t>
            </a:r>
            <a:r>
              <a:rPr lang="hu-HU" sz="5000" dirty="0">
                <a:latin typeface="Gabriola" panose="04040605051002020D02" pitchFamily="82" charset="0"/>
              </a:rPr>
              <a:t>Birkás József </a:t>
            </a:r>
            <a:r>
              <a:rPr lang="hu-HU" sz="5000" dirty="0" smtClean="0">
                <a:latin typeface="Gabriola" panose="04040605051002020D02" pitchFamily="82" charset="0"/>
              </a:rPr>
              <a:t> honvéd</a:t>
            </a:r>
          </a:p>
          <a:p>
            <a:pPr algn="l"/>
            <a:endParaRPr lang="hu-HU" sz="5000" dirty="0">
              <a:latin typeface="Gabriola" panose="04040605051002020D02" pitchFamily="82" charset="0"/>
            </a:endParaRPr>
          </a:p>
          <a:p>
            <a:pPr algn="l"/>
            <a:r>
              <a:rPr lang="hu-HU" sz="4800" dirty="0">
                <a:latin typeface="Gabriola" panose="04040605051002020D02" pitchFamily="82" charset="0"/>
              </a:rPr>
              <a:t>Fotó: </a:t>
            </a:r>
            <a:r>
              <a:rPr lang="hu-HU" sz="4800" dirty="0" smtClean="0">
                <a:latin typeface="Gabriola" panose="04040605051002020D02" pitchFamily="82" charset="0"/>
              </a:rPr>
              <a:t>2016-os </a:t>
            </a:r>
            <a:r>
              <a:rPr lang="hu-HU" sz="4800" dirty="0">
                <a:latin typeface="Gabriola" panose="04040605051002020D02" pitchFamily="82" charset="0"/>
              </a:rPr>
              <a:t>március 15-ei megemlékezés során készült.</a:t>
            </a:r>
          </a:p>
          <a:p>
            <a:pPr algn="l"/>
            <a:endParaRPr lang="hu-HU" sz="5000" dirty="0">
              <a:latin typeface="Gabriola" panose="04040605051002020D02" pitchFamily="82" charset="0"/>
            </a:endParaRPr>
          </a:p>
          <a:p>
            <a:r>
              <a:rPr lang="hu-HU" sz="2200" dirty="0"/>
              <a:t> </a:t>
            </a:r>
          </a:p>
          <a:p>
            <a:endParaRPr lang="hu-HU" dirty="0"/>
          </a:p>
        </p:txBody>
      </p:sp>
    </p:spTree>
    <p:extLst>
      <p:ext uri="{BB962C8B-B14F-4D97-AF65-F5344CB8AC3E}">
        <p14:creationId xmlns:p14="http://schemas.microsoft.com/office/powerpoint/2010/main" val="391557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176865" y="1340768"/>
            <a:ext cx="2536798" cy="1152128"/>
          </a:xfrm>
        </p:spPr>
        <p:txBody>
          <a:bodyPr>
            <a:normAutofit fontScale="90000"/>
          </a:bodyPr>
          <a:lstStyle/>
          <a:p>
            <a:r>
              <a:rPr lang="hu-HU" sz="2400" b="1" dirty="0" smtClean="0">
                <a:latin typeface="Gabriola" panose="04040605051002020D02" pitchFamily="82" charset="0"/>
              </a:rPr>
              <a:t/>
            </a:r>
            <a:br>
              <a:rPr lang="hu-HU" sz="2400" b="1" dirty="0" smtClean="0">
                <a:latin typeface="Gabriola" panose="04040605051002020D02" pitchFamily="82" charset="0"/>
              </a:rPr>
            </a:br>
            <a:r>
              <a:rPr lang="hu-HU" b="1" dirty="0">
                <a:latin typeface="Gabriola" panose="04040605051002020D02" pitchFamily="82" charset="0"/>
              </a:rPr>
              <a:t/>
            </a:r>
            <a:br>
              <a:rPr lang="hu-HU" b="1" dirty="0">
                <a:latin typeface="Gabriola" panose="04040605051002020D02" pitchFamily="82" charset="0"/>
              </a:rPr>
            </a:br>
            <a:r>
              <a:rPr lang="hu-HU" b="1" dirty="0" smtClean="0">
                <a:latin typeface="Gabriola" panose="04040605051002020D02" pitchFamily="82" charset="0"/>
              </a:rPr>
              <a:t/>
            </a:r>
            <a:br>
              <a:rPr lang="hu-HU" b="1" dirty="0" smtClean="0">
                <a:latin typeface="Gabriola" panose="04040605051002020D02" pitchFamily="82" charset="0"/>
              </a:rPr>
            </a:br>
            <a:r>
              <a:rPr lang="hu-HU" b="1" dirty="0">
                <a:latin typeface="Gabriola" panose="04040605051002020D02" pitchFamily="82" charset="0"/>
              </a:rPr>
              <a:t/>
            </a:r>
            <a:br>
              <a:rPr lang="hu-HU" b="1" dirty="0">
                <a:latin typeface="Gabriola" panose="04040605051002020D02" pitchFamily="82" charset="0"/>
              </a:rPr>
            </a:br>
            <a:r>
              <a:rPr lang="hu-HU" b="1" dirty="0" smtClean="0">
                <a:latin typeface="Gabriola" panose="04040605051002020D02" pitchFamily="82" charset="0"/>
              </a:rPr>
              <a:t/>
            </a:r>
            <a:br>
              <a:rPr lang="hu-HU" b="1" dirty="0" smtClean="0">
                <a:latin typeface="Gabriola" panose="04040605051002020D02" pitchFamily="82" charset="0"/>
              </a:rPr>
            </a:br>
            <a:r>
              <a:rPr lang="hu-HU" b="1" dirty="0">
                <a:latin typeface="Gabriola" panose="04040605051002020D02" pitchFamily="82" charset="0"/>
              </a:rPr>
              <a:t/>
            </a:r>
            <a:br>
              <a:rPr lang="hu-HU" b="1" dirty="0">
                <a:latin typeface="Gabriola" panose="04040605051002020D02" pitchFamily="82" charset="0"/>
              </a:rPr>
            </a:br>
            <a:r>
              <a:rPr lang="hu-HU" sz="3100" b="1" dirty="0" smtClean="0">
                <a:solidFill>
                  <a:schemeClr val="accent3">
                    <a:lumMod val="75000"/>
                  </a:schemeClr>
                </a:solidFill>
                <a:latin typeface="Gabriola" panose="04040605051002020D02" pitchFamily="82" charset="0"/>
              </a:rPr>
              <a:t>Dr. Cseh Valentin</a:t>
            </a:r>
            <a:r>
              <a:rPr lang="hu-HU" sz="3100" dirty="0" smtClean="0">
                <a:solidFill>
                  <a:schemeClr val="accent3">
                    <a:lumMod val="75000"/>
                  </a:schemeClr>
                </a:solidFill>
                <a:latin typeface="Gabriola" panose="04040605051002020D02" pitchFamily="82" charset="0"/>
              </a:rPr>
              <a:t/>
            </a:r>
            <a:br>
              <a:rPr lang="hu-HU" sz="3100" dirty="0" smtClean="0">
                <a:solidFill>
                  <a:schemeClr val="accent3">
                    <a:lumMod val="75000"/>
                  </a:schemeClr>
                </a:solidFill>
                <a:latin typeface="Gabriola" panose="04040605051002020D02" pitchFamily="82" charset="0"/>
              </a:rPr>
            </a:br>
            <a:endParaRPr lang="hu-HU" sz="3100" dirty="0">
              <a:solidFill>
                <a:schemeClr val="accent3">
                  <a:lumMod val="75000"/>
                </a:schemeClr>
              </a:solidFill>
              <a:latin typeface="Gabriola" panose="04040605051002020D02" pitchFamily="82" charset="0"/>
            </a:endParaRPr>
          </a:p>
        </p:txBody>
      </p:sp>
      <p:pic>
        <p:nvPicPr>
          <p:cNvPr id="5" name="Tartalom helye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9563" y="908720"/>
            <a:ext cx="3856037" cy="4791953"/>
          </a:xfrm>
        </p:spPr>
      </p:pic>
      <p:sp>
        <p:nvSpPr>
          <p:cNvPr id="4" name="Szöveg helye 3"/>
          <p:cNvSpPr>
            <a:spLocks noGrp="1"/>
          </p:cNvSpPr>
          <p:nvPr>
            <p:ph type="body" sz="half" idx="2"/>
          </p:nvPr>
        </p:nvSpPr>
        <p:spPr>
          <a:xfrm>
            <a:off x="911780" y="2852936"/>
            <a:ext cx="2814071" cy="3528392"/>
          </a:xfrm>
        </p:spPr>
        <p:txBody>
          <a:bodyPr>
            <a:noAutofit/>
          </a:bodyPr>
          <a:lstStyle/>
          <a:p>
            <a:pPr algn="just">
              <a:spcBef>
                <a:spcPts val="0"/>
              </a:spcBef>
              <a:spcAft>
                <a:spcPts val="0"/>
              </a:spcAft>
            </a:pPr>
            <a:r>
              <a:rPr lang="hu-HU" dirty="0" smtClean="0">
                <a:latin typeface="Gabriola" panose="04040605051002020D02" pitchFamily="82" charset="0"/>
              </a:rPr>
              <a:t>„Miért </a:t>
            </a:r>
            <a:r>
              <a:rPr lang="hu-HU" dirty="0">
                <a:latin typeface="Gabriola" panose="04040605051002020D02" pitchFamily="82" charset="0"/>
              </a:rPr>
              <a:t>lettem tagja az egyesületnek, s miért lettem hagyományőrző? A válasz egyszerű Sümegi László 2019-ben invitált a csapatba, amely rögtön befogadott! Jó társaság, akikkel segítjük egymást! Másrészt hadtörténészként a katonai hagyományőrzésben való részvételt fontosnak tartom, mert ezzel a helyi identitást is </a:t>
            </a:r>
            <a:r>
              <a:rPr lang="hu-HU" dirty="0" smtClean="0">
                <a:latin typeface="Gabriola" panose="04040605051002020D02" pitchFamily="82" charset="0"/>
              </a:rPr>
              <a:t>erősítjük</a:t>
            </a:r>
            <a:r>
              <a:rPr lang="hu-HU" dirty="0" smtClean="0">
                <a:latin typeface="Gabriola" panose="04040605051002020D02" pitchFamily="82" charset="0"/>
              </a:rPr>
              <a:t>.”</a:t>
            </a:r>
            <a:endParaRPr lang="hu-HU" dirty="0" smtClean="0">
              <a:latin typeface="Gabriola" panose="04040605051002020D02" pitchFamily="82" charset="0"/>
            </a:endParaRPr>
          </a:p>
          <a:p>
            <a:pPr algn="just">
              <a:spcBef>
                <a:spcPts val="0"/>
              </a:spcBef>
              <a:spcAft>
                <a:spcPts val="0"/>
              </a:spcAft>
            </a:pPr>
            <a:r>
              <a:rPr lang="hu-HU" dirty="0" smtClean="0">
                <a:latin typeface="Gabriola" panose="04040605051002020D02" pitchFamily="82" charset="0"/>
              </a:rPr>
              <a:t>			Dr. Cseh Valentin </a:t>
            </a:r>
            <a:endParaRPr lang="hu-HU" sz="1800" dirty="0">
              <a:latin typeface="Gabriola" panose="04040605051002020D02" pitchFamily="82" charset="0"/>
            </a:endParaRPr>
          </a:p>
          <a:p>
            <a:pPr algn="l"/>
            <a:endParaRPr lang="hu-HU" dirty="0" smtClean="0">
              <a:latin typeface="Gabriola" panose="04040605051002020D02" pitchFamily="82" charset="0"/>
            </a:endParaRPr>
          </a:p>
          <a:p>
            <a:pPr algn="l"/>
            <a:r>
              <a:rPr lang="hu-HU" dirty="0">
                <a:latin typeface="Gabriola" panose="04040605051002020D02" pitchFamily="82" charset="0"/>
              </a:rPr>
              <a:t> </a:t>
            </a:r>
            <a:r>
              <a:rPr lang="hu-HU" dirty="0" smtClean="0">
                <a:latin typeface="Gabriola" panose="04040605051002020D02" pitchFamily="82" charset="0"/>
              </a:rPr>
              <a:t>Fotó: A kép a </a:t>
            </a:r>
            <a:r>
              <a:rPr lang="hu-HU" dirty="0" smtClean="0">
                <a:latin typeface="Gabriola" panose="04040605051002020D02" pitchFamily="82" charset="0"/>
              </a:rPr>
              <a:t>2019. </a:t>
            </a:r>
            <a:r>
              <a:rPr lang="hu-HU" dirty="0" smtClean="0">
                <a:latin typeface="Gabriola" panose="04040605051002020D02" pitchFamily="82" charset="0"/>
              </a:rPr>
              <a:t>évi őszi </a:t>
            </a:r>
            <a:r>
              <a:rPr lang="hu-HU" dirty="0" smtClean="0">
                <a:latin typeface="Gabriola" panose="04040605051002020D02" pitchFamily="82" charset="0"/>
              </a:rPr>
              <a:t>Falumúzeumi </a:t>
            </a:r>
            <a:r>
              <a:rPr lang="hu-HU" dirty="0" smtClean="0">
                <a:latin typeface="Gabriola" panose="04040605051002020D02" pitchFamily="82" charset="0"/>
              </a:rPr>
              <a:t>rendezvényen készült.</a:t>
            </a:r>
            <a:endParaRPr lang="hu-HU" dirty="0">
              <a:latin typeface="Gabriola" panose="04040605051002020D02" pitchFamily="82" charset="0"/>
            </a:endParaRPr>
          </a:p>
          <a:p>
            <a:endParaRPr lang="hu-HU" sz="2000" dirty="0">
              <a:latin typeface="Gabriola" panose="04040605051002020D02" pitchFamily="82" charset="0"/>
            </a:endParaRPr>
          </a:p>
        </p:txBody>
      </p:sp>
    </p:spTree>
    <p:extLst>
      <p:ext uri="{BB962C8B-B14F-4D97-AF65-F5344CB8AC3E}">
        <p14:creationId xmlns:p14="http://schemas.microsoft.com/office/powerpoint/2010/main" val="1239612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églalap 1"/>
          <p:cNvSpPr/>
          <p:nvPr/>
        </p:nvSpPr>
        <p:spPr>
          <a:xfrm>
            <a:off x="467544" y="620688"/>
            <a:ext cx="8424936" cy="6011646"/>
          </a:xfrm>
          <a:prstGeom prst="rect">
            <a:avLst/>
          </a:prstGeom>
        </p:spPr>
        <p:txBody>
          <a:bodyPr wrap="square">
            <a:spAutoFit/>
          </a:bodyPr>
          <a:lstStyle/>
          <a:p>
            <a:pPr>
              <a:lnSpc>
                <a:spcPct val="107000"/>
              </a:lnSpc>
              <a:spcAft>
                <a:spcPts val="0"/>
              </a:spcAft>
            </a:pPr>
            <a:r>
              <a:rPr lang="hu-HU" sz="2000" b="1"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r>
              <a:rPr lang="hu-HU" sz="2000" b="1" dirty="0" smtClean="0">
                <a:solidFill>
                  <a:schemeClr val="accent3">
                    <a:lumMod val="75000"/>
                  </a:schemeClr>
                </a:solidFill>
                <a:latin typeface="Gabriola" panose="04040605051002020D02" pitchFamily="82" charset="0"/>
                <a:ea typeface="Times New Roman" panose="02020603050405020304" pitchFamily="18" charset="0"/>
                <a:cs typeface="Times New Roman" panose="02020603050405020304" pitchFamily="18" charset="0"/>
              </a:rPr>
              <a:t>Dr. </a:t>
            </a:r>
            <a:r>
              <a:rPr lang="hu-HU" sz="2000" b="1" dirty="0" err="1" smtClean="0">
                <a:solidFill>
                  <a:schemeClr val="accent3">
                    <a:lumMod val="75000"/>
                  </a:schemeClr>
                </a:solidFill>
                <a:latin typeface="Gabriola" panose="04040605051002020D02" pitchFamily="82" charset="0"/>
                <a:ea typeface="Times New Roman" panose="02020603050405020304" pitchFamily="18" charset="0"/>
                <a:cs typeface="Times New Roman" panose="02020603050405020304" pitchFamily="18" charset="0"/>
              </a:rPr>
              <a:t>Goldfinger</a:t>
            </a:r>
            <a:r>
              <a:rPr lang="hu-HU" sz="2000" b="1" dirty="0" smtClean="0">
                <a:solidFill>
                  <a:schemeClr val="accent3">
                    <a:lumMod val="75000"/>
                  </a:schemeClr>
                </a:solidFill>
                <a:latin typeface="Gabriola" panose="04040605051002020D02" pitchFamily="82" charset="0"/>
                <a:ea typeface="Times New Roman" panose="02020603050405020304" pitchFamily="18" charset="0"/>
                <a:cs typeface="Times New Roman" panose="02020603050405020304" pitchFamily="18" charset="0"/>
              </a:rPr>
              <a:t> Jenő személyes gondolatai az Egyesületről: </a:t>
            </a:r>
          </a:p>
          <a:p>
            <a:pPr>
              <a:lnSpc>
                <a:spcPct val="107000"/>
              </a:lnSpc>
              <a:spcAft>
                <a:spcPts val="0"/>
              </a:spcAft>
            </a:pPr>
            <a:endParaRPr lang="hu-HU" sz="12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Amióta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az eszemet tudom imádom a történelmet, anno </a:t>
            </a:r>
            <a:r>
              <a:rPr lang="hu-HU" sz="1650" dirty="0" err="1">
                <a:solidFill>
                  <a:srgbClr val="222222"/>
                </a:solidFill>
                <a:latin typeface="Gabriola" panose="04040605051002020D02" pitchFamily="82" charset="0"/>
                <a:ea typeface="Times New Roman" panose="02020603050405020304" pitchFamily="18" charset="0"/>
                <a:cs typeface="Times New Roman" panose="02020603050405020304" pitchFamily="18" charset="0"/>
              </a:rPr>
              <a:t>gimisként</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is a legjobb </a:t>
            </a:r>
            <a:r>
              <a:rPr lang="hu-HU" sz="1650" dirty="0" err="1">
                <a:solidFill>
                  <a:srgbClr val="222222"/>
                </a:solidFill>
                <a:latin typeface="Gabriola" panose="04040605051002020D02" pitchFamily="82" charset="0"/>
                <a:ea typeface="Times New Roman" panose="02020603050405020304" pitchFamily="18" charset="0"/>
                <a:cs typeface="Times New Roman" panose="02020603050405020304" pitchFamily="18" charset="0"/>
              </a:rPr>
              <a:t>törisek</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közé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tartoztam.</a:t>
            </a:r>
            <a:r>
              <a:rPr lang="hu-HU" sz="1650" dirty="0" smtClean="0">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Imádott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Vajda Ági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néni történelem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tanárom- azóta sem érti, hogy lettem végül orvos</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t>
            </a:r>
            <a:r>
              <a:rPr lang="hu-HU" sz="1650" dirty="0" smtClean="0">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Az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egyetlen magyar Honvéd Zászlóalj, akinek a felcsere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nődoktor.</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És valóban, a tantárgyak</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1./Történelem </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2./Földrajz</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3./</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Biológia</a:t>
            </a:r>
            <a:r>
              <a:rPr lang="hu-HU" sz="1650" dirty="0">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latin typeface="Gabriola" panose="04040605051002020D02" pitchFamily="82" charset="0"/>
                <a:ea typeface="Times New Roman" panose="02020603050405020304" pitchFamily="18" charset="0"/>
                <a:cs typeface="Times New Roman" panose="02020603050405020304" pitchFamily="18" charset="0"/>
              </a:rPr>
              <a:t>és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többi</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Ehhez társult Hazám szeretete</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Gondolkodásban konzervatív, a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mögöttünk hagyott századok által kiforralt „esszenciák” értékelője, kedvelője!! Őseink határtalan tisztelete,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szeretete!</a:t>
            </a:r>
            <a:r>
              <a:rPr lang="hu-HU" sz="1650" dirty="0" smtClean="0">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Személyes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indíttatásként, egy gimnáziumi jó barátom hívó szava!</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Honvéd csapattal  kicsit „életre kel” számomra a történelem, picit benne érezhetem magam! Amikor vállvetve ”harcolunk” a szolnoki csatában (első alkalommal és mindig) tényleg szinte úgy érzem magam, hogy ez valóság…</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Kiváló emberekkel  pergetem  az időmet, végzettségtől, képzettségtől függetlenül. Az élet különböző területén kiváló, értékes emberekkel </a:t>
            </a:r>
            <a:r>
              <a:rPr lang="hu-HU" sz="1650" dirty="0" err="1">
                <a:solidFill>
                  <a:srgbClr val="222222"/>
                </a:solidFill>
                <a:latin typeface="Gabriola" panose="04040605051002020D02" pitchFamily="82" charset="0"/>
                <a:ea typeface="Times New Roman" panose="02020603050405020304" pitchFamily="18" charset="0"/>
                <a:cs typeface="Times New Roman" panose="02020603050405020304" pitchFamily="18" charset="0"/>
              </a:rPr>
              <a:t>tölthetem</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szabadidőm!</a:t>
            </a:r>
            <a:r>
              <a:rPr lang="hu-HU" sz="1650" dirty="0">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Együvé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tartozunk, sok dologban közösen gondolkodunk!</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Amennyiben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szükséges segítő kezet nyújtunk egymásnak, de önzetlenül végzünk karitatív tevékenységet is!</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Közösen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utazunk, túrázunk (jelenleg sajnos feltételes módban)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Magyarországon</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Muraköztől a Felvidéken-Kárpátok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alján-Erdélyben-a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Szórványban és a Délvidéken!</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Tiszteljük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Őseinket</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Okítjuk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a felnövekvő gyermekeket Hazánk, Történelmünk szeretetére és tiszteletére!!!</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Mikor </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úgy adódik, ürítjük poharunkat  „Vesszen Trianon!!!” felkiáltással</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p>
          <a:p>
            <a:pPr>
              <a:lnSpc>
                <a:spcPct val="107000"/>
              </a:lnSpc>
              <a:spcAft>
                <a:spcPts val="0"/>
              </a:spcAft>
            </a:pP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Dr. </a:t>
            </a:r>
            <a:r>
              <a:rPr lang="hu-HU" sz="1650" dirty="0" err="1"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Goldfinger</a:t>
            </a:r>
            <a:r>
              <a:rPr lang="hu-HU" sz="1650" dirty="0" smtClean="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Jenő honvéd felcser</a:t>
            </a:r>
            <a:r>
              <a:rPr lang="hu-HU" sz="1650" dirty="0">
                <a:solidFill>
                  <a:srgbClr val="222222"/>
                </a:solidFill>
                <a:latin typeface="Gabriola" panose="04040605051002020D02" pitchFamily="82" charset="0"/>
                <a:ea typeface="Times New Roman" panose="02020603050405020304" pitchFamily="18" charset="0"/>
                <a:cs typeface="Times New Roman" panose="02020603050405020304" pitchFamily="18" charset="0"/>
              </a:rPr>
              <a:t> </a:t>
            </a:r>
            <a:endParaRPr lang="hu-HU" sz="1650" dirty="0">
              <a:latin typeface="Gabriola" panose="04040605051002020D02" pitchFamily="82" charset="0"/>
              <a:ea typeface="Calibri" panose="020F0502020204030204" pitchFamily="34" charset="0"/>
              <a:cs typeface="Times New Roman" panose="02020603050405020304" pitchFamily="18" charset="0"/>
            </a:endParaRPr>
          </a:p>
          <a:p>
            <a:pPr>
              <a:lnSpc>
                <a:spcPct val="107000"/>
              </a:lnSpc>
              <a:spcAft>
                <a:spcPts val="0"/>
              </a:spcAft>
            </a:pPr>
            <a:r>
              <a:rPr lang="hu-HU"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377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2" name="Cím 21"/>
          <p:cNvSpPr>
            <a:spLocks noGrp="1"/>
          </p:cNvSpPr>
          <p:nvPr>
            <p:ph type="title"/>
          </p:nvPr>
        </p:nvSpPr>
        <p:spPr>
          <a:xfrm>
            <a:off x="1176866" y="548679"/>
            <a:ext cx="6798734" cy="1089893"/>
          </a:xfrm>
        </p:spPr>
        <p:txBody>
          <a:bodyPr>
            <a:normAutofit/>
          </a:bodyPr>
          <a:lstStyle/>
          <a:p>
            <a:r>
              <a:rPr lang="hu-HU" sz="4000" b="1" dirty="0" smtClean="0">
                <a:solidFill>
                  <a:schemeClr val="accent3">
                    <a:lumMod val="75000"/>
                  </a:schemeClr>
                </a:solidFill>
                <a:latin typeface="Gabriola" panose="04040605051002020D02" pitchFamily="82" charset="0"/>
              </a:rPr>
              <a:t>~</a:t>
            </a:r>
            <a:r>
              <a:rPr lang="hu-HU" sz="4300" b="1" dirty="0" smtClean="0">
                <a:solidFill>
                  <a:schemeClr val="accent3">
                    <a:lumMod val="75000"/>
                  </a:schemeClr>
                </a:solidFill>
                <a:latin typeface="Gabriola" panose="04040605051002020D02" pitchFamily="82" charset="0"/>
              </a:rPr>
              <a:t>Dr. </a:t>
            </a:r>
            <a:r>
              <a:rPr lang="hu-HU" sz="4300" b="1" dirty="0" err="1" smtClean="0">
                <a:solidFill>
                  <a:schemeClr val="accent3">
                    <a:lumMod val="75000"/>
                  </a:schemeClr>
                </a:solidFill>
                <a:latin typeface="Gabriola" panose="04040605051002020D02" pitchFamily="82" charset="0"/>
              </a:rPr>
              <a:t>Goldfinger</a:t>
            </a:r>
            <a:r>
              <a:rPr lang="hu-HU" sz="4300" b="1" dirty="0" smtClean="0">
                <a:solidFill>
                  <a:schemeClr val="accent3">
                    <a:lumMod val="75000"/>
                  </a:schemeClr>
                </a:solidFill>
                <a:latin typeface="Gabriola" panose="04040605051002020D02" pitchFamily="82" charset="0"/>
              </a:rPr>
              <a:t> Jenő képei~</a:t>
            </a:r>
            <a:endParaRPr lang="hu-HU" sz="4300" b="1" dirty="0">
              <a:solidFill>
                <a:schemeClr val="accent3">
                  <a:lumMod val="75000"/>
                </a:schemeClr>
              </a:solidFill>
              <a:latin typeface="Gabriola" panose="04040605051002020D02" pitchFamily="82" charset="0"/>
            </a:endParaRPr>
          </a:p>
        </p:txBody>
      </p:sp>
      <p:pic>
        <p:nvPicPr>
          <p:cNvPr id="18" name="Tartalom helye 1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82916" y="1988840"/>
            <a:ext cx="3458029" cy="1944216"/>
          </a:xfrm>
        </p:spPr>
      </p:pic>
      <p:pic>
        <p:nvPicPr>
          <p:cNvPr id="19" name="Kép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956" y="4146951"/>
            <a:ext cx="3366028" cy="2068360"/>
          </a:xfrm>
          <a:prstGeom prst="rect">
            <a:avLst/>
          </a:prstGeom>
        </p:spPr>
      </p:pic>
      <p:pic>
        <p:nvPicPr>
          <p:cNvPr id="20" name="Kép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908" y="1988840"/>
            <a:ext cx="3379075" cy="1944216"/>
          </a:xfrm>
          <a:prstGeom prst="rect">
            <a:avLst/>
          </a:prstGeom>
        </p:spPr>
      </p:pic>
      <p:pic>
        <p:nvPicPr>
          <p:cNvPr id="21" name="Kép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2916" y="4146951"/>
            <a:ext cx="3491252" cy="2075552"/>
          </a:xfrm>
          <a:prstGeom prst="rect">
            <a:avLst/>
          </a:prstGeom>
        </p:spPr>
      </p:pic>
    </p:spTree>
    <p:extLst>
      <p:ext uri="{BB962C8B-B14F-4D97-AF65-F5344CB8AC3E}">
        <p14:creationId xmlns:p14="http://schemas.microsoft.com/office/powerpoint/2010/main" val="2722617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dirty="0" smtClean="0">
                <a:solidFill>
                  <a:schemeClr val="accent3">
                    <a:lumMod val="75000"/>
                  </a:schemeClr>
                </a:solidFill>
                <a:latin typeface="Gabriola" panose="04040605051002020D02" pitchFamily="82" charset="0"/>
              </a:rPr>
              <a:t>Győrvári Attila</a:t>
            </a:r>
            <a:br>
              <a:rPr lang="hu-HU" sz="2800" b="1" dirty="0" smtClean="0">
                <a:solidFill>
                  <a:schemeClr val="accent3">
                    <a:lumMod val="75000"/>
                  </a:schemeClr>
                </a:solidFill>
                <a:latin typeface="Gabriola" panose="04040605051002020D02" pitchFamily="82" charset="0"/>
              </a:rPr>
            </a:br>
            <a:endParaRPr lang="hu-HU" sz="2800" b="1" dirty="0">
              <a:solidFill>
                <a:schemeClr val="accent3">
                  <a:lumMod val="75000"/>
                </a:schemeClr>
              </a:solidFill>
              <a:latin typeface="Gabriola" panose="04040605051002020D02" pitchFamily="82" charset="0"/>
            </a:endParaRPr>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2810" y="980728"/>
            <a:ext cx="1847850" cy="2419350"/>
          </a:xfrm>
        </p:spPr>
      </p:pic>
      <p:sp>
        <p:nvSpPr>
          <p:cNvPr id="4" name="Szöveg helye 3"/>
          <p:cNvSpPr>
            <a:spLocks noGrp="1"/>
          </p:cNvSpPr>
          <p:nvPr>
            <p:ph type="body" sz="half" idx="2"/>
          </p:nvPr>
        </p:nvSpPr>
        <p:spPr>
          <a:xfrm>
            <a:off x="1043608" y="2924944"/>
            <a:ext cx="2880319" cy="3384376"/>
          </a:xfrm>
        </p:spPr>
        <p:txBody>
          <a:bodyPr>
            <a:noAutofit/>
          </a:bodyPr>
          <a:lstStyle/>
          <a:p>
            <a:pPr algn="just"/>
            <a:r>
              <a:rPr lang="hu-HU" sz="1400" dirty="0" smtClean="0">
                <a:latin typeface="Gabriola" panose="04040605051002020D02" pitchFamily="82" charset="0"/>
              </a:rPr>
              <a:t>Hazaszeretet, hagyományőrzés</a:t>
            </a:r>
            <a:r>
              <a:rPr lang="hu-HU" sz="1400" dirty="0">
                <a:latin typeface="Gabriola" panose="04040605051002020D02" pitchFamily="82" charset="0"/>
              </a:rPr>
              <a:t>, bajtársiasság. Talán ezek a legfontosabbak, amik eszembe jutnak az Egyesület és a zalai 47-esek kapcsán. Rendkívül fontosnak tartom a múltunkról való megemlékezést, s azt a csapatot, amely az évek során összekovácsolódott és egy igazi egymásért is tenni akaró közösségé vált</a:t>
            </a:r>
            <a:r>
              <a:rPr lang="hu-HU" sz="1400" dirty="0" smtClean="0">
                <a:latin typeface="Gabriola" panose="04040605051002020D02" pitchFamily="82" charset="0"/>
              </a:rPr>
              <a:t>.</a:t>
            </a:r>
          </a:p>
          <a:p>
            <a:pPr algn="just"/>
            <a:r>
              <a:rPr lang="hu-HU" sz="1400" dirty="0">
                <a:latin typeface="Gabriola" panose="04040605051002020D02" pitchFamily="82" charset="0"/>
              </a:rPr>
              <a:t>	</a:t>
            </a:r>
            <a:r>
              <a:rPr lang="hu-HU" sz="1400" dirty="0" smtClean="0">
                <a:latin typeface="Gabriola" panose="04040605051002020D02" pitchFamily="82" charset="0"/>
              </a:rPr>
              <a:t>	                          Győrvári Attila</a:t>
            </a:r>
          </a:p>
          <a:p>
            <a:pPr algn="just"/>
            <a:r>
              <a:rPr lang="hu-HU" sz="1400" dirty="0">
                <a:latin typeface="Gabriola" panose="04040605051002020D02" pitchFamily="82" charset="0"/>
              </a:rPr>
              <a:t>	</a:t>
            </a:r>
            <a:r>
              <a:rPr lang="hu-HU" sz="1400" dirty="0" smtClean="0">
                <a:latin typeface="Gabriola" panose="04040605051002020D02" pitchFamily="82" charset="0"/>
              </a:rPr>
              <a:t>		                hő</a:t>
            </a:r>
            <a:r>
              <a:rPr lang="hu-HU" sz="1400" dirty="0">
                <a:latin typeface="Gabriola" panose="04040605051002020D02" pitchFamily="82" charset="0"/>
              </a:rPr>
              <a:t>. honvéd</a:t>
            </a:r>
            <a:endParaRPr lang="hu-HU" sz="1400" dirty="0" smtClean="0">
              <a:latin typeface="Gabriola" panose="04040605051002020D02" pitchFamily="82" charset="0"/>
            </a:endParaRPr>
          </a:p>
          <a:p>
            <a:pPr algn="l"/>
            <a:endParaRPr lang="hu-HU" sz="1400" dirty="0" smtClean="0">
              <a:latin typeface="Gabriola" panose="04040605051002020D02" pitchFamily="82" charset="0"/>
            </a:endParaRPr>
          </a:p>
          <a:p>
            <a:pPr algn="l"/>
            <a:r>
              <a:rPr lang="hu-HU" sz="1400" dirty="0" smtClean="0">
                <a:latin typeface="Gabriola" panose="04040605051002020D02" pitchFamily="82" charset="0"/>
              </a:rPr>
              <a:t>Fotók: Fenti kép Győrvári Attila arcképe, alsó fotó pedig Dobronhegyen az őrtűznél készült.</a:t>
            </a:r>
            <a:endParaRPr lang="hu-HU" sz="1400" dirty="0">
              <a:latin typeface="Gabriola" panose="04040605051002020D02" pitchFamily="82" charset="0"/>
            </a:endParaRPr>
          </a:p>
          <a:p>
            <a:endParaRPr lang="hu-HU" sz="1350" dirty="0"/>
          </a:p>
        </p:txBody>
      </p:sp>
      <p:pic>
        <p:nvPicPr>
          <p:cNvPr id="3" name="Kép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599316"/>
            <a:ext cx="4333566" cy="2141752"/>
          </a:xfrm>
          <a:prstGeom prst="rect">
            <a:avLst/>
          </a:prstGeom>
        </p:spPr>
      </p:pic>
    </p:spTree>
    <p:extLst>
      <p:ext uri="{BB962C8B-B14F-4D97-AF65-F5344CB8AC3E}">
        <p14:creationId xmlns:p14="http://schemas.microsoft.com/office/powerpoint/2010/main" val="145864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Cím 8"/>
          <p:cNvSpPr>
            <a:spLocks noGrp="1"/>
          </p:cNvSpPr>
          <p:nvPr>
            <p:ph type="title"/>
          </p:nvPr>
        </p:nvSpPr>
        <p:spPr>
          <a:xfrm>
            <a:off x="1176866" y="534799"/>
            <a:ext cx="6798734" cy="882837"/>
          </a:xfrm>
        </p:spPr>
        <p:txBody>
          <a:bodyPr>
            <a:normAutofit/>
          </a:bodyPr>
          <a:lstStyle/>
          <a:p>
            <a:r>
              <a:rPr lang="hu-HU" sz="4800" b="1" dirty="0" smtClean="0">
                <a:solidFill>
                  <a:schemeClr val="accent3">
                    <a:lumMod val="75000"/>
                  </a:schemeClr>
                </a:solidFill>
                <a:latin typeface="Gabriola" panose="04040605051002020D02" pitchFamily="82" charset="0"/>
              </a:rPr>
              <a:t>~Győrvári Attila képei~</a:t>
            </a:r>
            <a:endParaRPr lang="hu-HU" sz="4800" b="1" dirty="0">
              <a:solidFill>
                <a:schemeClr val="accent3">
                  <a:lumMod val="75000"/>
                </a:schemeClr>
              </a:solidFill>
              <a:latin typeface="Gabriola" panose="04040605051002020D02" pitchFamily="82" charset="0"/>
            </a:endParaRPr>
          </a:p>
        </p:txBody>
      </p:sp>
      <p:sp>
        <p:nvSpPr>
          <p:cNvPr id="10" name="Tartalom helye 9"/>
          <p:cNvSpPr>
            <a:spLocks noGrp="1"/>
          </p:cNvSpPr>
          <p:nvPr>
            <p:ph idx="1"/>
          </p:nvPr>
        </p:nvSpPr>
        <p:spPr>
          <a:xfrm>
            <a:off x="471945" y="1417638"/>
            <a:ext cx="8229600" cy="4525963"/>
          </a:xfrm>
        </p:spPr>
        <p:txBody>
          <a:bodyPr/>
          <a:lstStyle/>
          <a:p>
            <a:pPr marL="0" indent="0">
              <a:buNone/>
            </a:pPr>
            <a:r>
              <a:rPr lang="hu-HU" dirty="0" smtClean="0"/>
              <a:t>                                  </a:t>
            </a:r>
            <a:endParaRPr lang="hu-HU" dirty="0"/>
          </a:p>
        </p:txBody>
      </p:sp>
      <p:pic>
        <p:nvPicPr>
          <p:cNvPr id="12" name="Kép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67" y="1739242"/>
            <a:ext cx="5124361" cy="3882753"/>
          </a:xfrm>
          <a:prstGeom prst="rect">
            <a:avLst/>
          </a:prstGeom>
        </p:spPr>
      </p:pic>
      <p:pic>
        <p:nvPicPr>
          <p:cNvPr id="11"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950" y="3665479"/>
            <a:ext cx="2658694" cy="1956516"/>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1950" y="1739242"/>
            <a:ext cx="2658694" cy="1761766"/>
          </a:xfrm>
          <a:prstGeom prst="rect">
            <a:avLst/>
          </a:prstGeom>
        </p:spPr>
      </p:pic>
    </p:spTree>
    <p:extLst>
      <p:ext uri="{BB962C8B-B14F-4D97-AF65-F5344CB8AC3E}">
        <p14:creationId xmlns:p14="http://schemas.microsoft.com/office/powerpoint/2010/main" val="530327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kus">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kus">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us">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403</TotalTime>
  <Words>651</Words>
  <Application>Microsoft Office PowerPoint</Application>
  <PresentationFormat>Diavetítés a képernyőre (4:3 oldalarány)</PresentationFormat>
  <Paragraphs>77</Paragraphs>
  <Slides>15</Slides>
  <Notes>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15</vt:i4>
      </vt:variant>
    </vt:vector>
  </HeadingPairs>
  <TitlesOfParts>
    <vt:vector size="23" baseType="lpstr">
      <vt:lpstr>Arial</vt:lpstr>
      <vt:lpstr>Bradley Hand ITC</vt:lpstr>
      <vt:lpstr>Calibri</vt:lpstr>
      <vt:lpstr>Edwardian Script ITC</vt:lpstr>
      <vt:lpstr>Gabriola</vt:lpstr>
      <vt:lpstr>Garamond</vt:lpstr>
      <vt:lpstr>Times New Roman</vt:lpstr>
      <vt:lpstr>Organikus</vt:lpstr>
      <vt:lpstr>    A Közösségek hete alkalmából  a Zalai 47. Honvédzászlóalj Hagyományőrző Egyesület   bemutatása  a tagok személyes gondolatai alapján     </vt:lpstr>
      <vt:lpstr>A múlt és a jelen vállalása </vt:lpstr>
      <vt:lpstr>Béres Márton  </vt:lpstr>
      <vt:lpstr> Birkás József </vt:lpstr>
      <vt:lpstr>      Dr. Cseh Valentin </vt:lpstr>
      <vt:lpstr>PowerPoint-bemutató</vt:lpstr>
      <vt:lpstr>~Dr. Goldfinger Jenő képei~</vt:lpstr>
      <vt:lpstr>Győrvári Attila </vt:lpstr>
      <vt:lpstr>~Győrvári Attila képei~</vt:lpstr>
      <vt:lpstr>Kalmár Zoltán  </vt:lpstr>
      <vt:lpstr>   Németh Róbert  </vt:lpstr>
      <vt:lpstr>Sümegi László  </vt:lpstr>
      <vt:lpstr> Dr. Szabó László </vt:lpstr>
      <vt:lpstr>PowerPoint-bemutató</vt:lpstr>
      <vt:lpstr>Köszönjük a közreműködést a Zalai 47. Honvédzászlóalj Hagyományőrző Egyesületnek!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47. honvédzászlóalj története 1848-1849</dc:title>
  <dc:creator>User</dc:creator>
  <cp:lastModifiedBy>Zsike</cp:lastModifiedBy>
  <cp:revision>145</cp:revision>
  <dcterms:created xsi:type="dcterms:W3CDTF">2021-04-22T06:51:18Z</dcterms:created>
  <dcterms:modified xsi:type="dcterms:W3CDTF">2021-05-06T15:20:02Z</dcterms:modified>
</cp:coreProperties>
</file>